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88825" cy="6858000"/>
  <p:notesSz cx="6858000" cy="9144000"/>
  <p:embeddedFontLst>
    <p:embeddedFont>
      <p:font typeface="Arial Black" pitchFamily="34" charset="0"/>
      <p:bold r:id="rId15"/>
    </p:embeddedFont>
    <p:embeddedFont>
      <p:font typeface="Century Gothic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orient="horz" pos="945">
          <p15:clr>
            <a:srgbClr val="000000"/>
          </p15:clr>
        </p15:guide>
        <p15:guide id="3" orient="horz" pos="3888">
          <p15:clr>
            <a:srgbClr val="000000"/>
          </p15:clr>
        </p15:guide>
        <p15:guide id="4" orient="horz" pos="192">
          <p15:clr>
            <a:srgbClr val="000000"/>
          </p15:clr>
        </p15:guide>
        <p15:guide id="5" orient="horz" pos="1072">
          <p15:clr>
            <a:srgbClr val="000000"/>
          </p15:clr>
        </p15:guide>
        <p15:guide id="6" pos="3839">
          <p15:clr>
            <a:srgbClr val="000000"/>
          </p15:clr>
        </p15:guide>
        <p15:guide id="7" pos="704">
          <p15:clr>
            <a:srgbClr val="000000"/>
          </p15:clr>
        </p15:guide>
        <p15:guide id="8" pos="7102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5677-4630-4EFF-9103-84ED8E7C5868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09CE4-31A2-42DA-97D9-77031E07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b224b47e4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b224b47e4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6b224b47e4_0_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4f17ed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754f17e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1" name="Google Shape;8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8" name="Google Shape;8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5" name="Google Shape;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b0b9091d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b0b9091d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6b0b9091d4_1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entury Gothic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cap="none">
                <a:solidFill>
                  <a:schemeClr val="dk2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rgbClr val="833C0B"/>
                </a:solidFill>
              </a:defRPr>
            </a:lvl1pPr>
            <a:lvl2pPr lvl="1" algn="ctr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6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06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10167937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lvl="0" indent="-342900" algn="l">
              <a:lnSpc>
                <a:spcPct val="95000"/>
              </a:lnSpc>
              <a:spcBef>
                <a:spcPts val="186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Char char="–"/>
              <a:defRPr/>
            </a:lvl3pPr>
            <a:lvl4pPr marL="1828800" lvl="3" indent="-342900" algn="l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SzPts val="1800"/>
              <a:buChar char="–"/>
              <a:defRPr/>
            </a:lvl5pPr>
            <a:lvl6pPr marL="2743200" lvl="5" indent="-22860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None/>
              <a:defRPr/>
            </a:lvl6pPr>
            <a:lvl7pPr marL="3200400" lvl="6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7pPr>
            <a:lvl8pPr marL="3657600" lvl="7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8pPr>
            <a:lvl9pPr marL="4114800" lvl="8" indent="-331470" algn="l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SzPts val="1620"/>
              <a:buChar char="–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6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06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10167937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587" y="0"/>
            <a:ext cx="12188825" cy="6858000"/>
            <a:chOff x="1620" y="0"/>
            <a:chExt cx="12188952" cy="6858000"/>
          </a:xfrm>
        </p:grpSpPr>
        <p:sp>
          <p:nvSpPr>
            <p:cNvPr id="11" name="Google Shape;11;p1"/>
            <p:cNvSpPr txBox="1"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F4E79"/>
                </a:gs>
                <a:gs pos="58000">
                  <a:srgbClr val="BDD7EE"/>
                </a:gs>
                <a:gs pos="100000">
                  <a:srgbClr val="1F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 txBox="1"/>
            <p:nvPr/>
          </p:nvSpPr>
          <p:spPr>
            <a:xfrm>
              <a:off x="304835" y="0"/>
              <a:ext cx="11579346" cy="6858000"/>
            </a:xfrm>
            <a:prstGeom prst="rect">
              <a:avLst/>
            </a:prstGeom>
            <a:solidFill>
              <a:srgbClr val="DEEBF7">
                <a:alpha val="49803"/>
              </a:srgbClr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1"/>
          <p:cNvGrpSpPr/>
          <p:nvPr/>
        </p:nvGrpSpPr>
        <p:grpSpPr>
          <a:xfrm>
            <a:off x="0" y="0"/>
            <a:ext cx="12190412" cy="6858000"/>
            <a:chOff x="0" y="0"/>
            <a:chExt cx="12190571" cy="6858000"/>
          </a:xfrm>
        </p:grpSpPr>
        <p:sp>
          <p:nvSpPr>
            <p:cNvPr id="14" name="Google Shape;14;p1"/>
            <p:cNvSpPr txBox="1"/>
            <p:nvPr/>
          </p:nvSpPr>
          <p:spPr>
            <a:xfrm>
              <a:off x="1588" y="0"/>
              <a:ext cx="12188983" cy="6858000"/>
            </a:xfrm>
            <a:prstGeom prst="rect">
              <a:avLst/>
            </a:prstGeom>
            <a:gradFill>
              <a:gsLst>
                <a:gs pos="0">
                  <a:srgbClr val="1F4E79"/>
                </a:gs>
                <a:gs pos="58000">
                  <a:srgbClr val="BDD7EE"/>
                </a:gs>
                <a:gs pos="100000">
                  <a:srgbClr val="1F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1"/>
            <p:cNvGrpSpPr/>
            <p:nvPr/>
          </p:nvGrpSpPr>
          <p:grpSpPr>
            <a:xfrm>
              <a:off x="0" y="0"/>
              <a:ext cx="4743512" cy="6858000"/>
              <a:chOff x="0" y="0"/>
              <a:chExt cx="4743512" cy="6858000"/>
            </a:xfrm>
          </p:grpSpPr>
          <p:pic>
            <p:nvPicPr>
              <p:cNvPr id="16" name="Google Shape;16;p1" descr="Stacked book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Google Shape;17;p1"/>
              <p:cNvSpPr txBox="1"/>
              <p:nvPr/>
            </p:nvSpPr>
            <p:spPr>
              <a:xfrm>
                <a:off x="4606985" y="0"/>
                <a:ext cx="136527" cy="68580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863"/>
              </a:spcBef>
              <a:spcAft>
                <a:spcPts val="0"/>
              </a:spcAft>
              <a:buClr>
                <a:srgbClr val="3857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6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06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sldNum" idx="12"/>
          </p:nvPr>
        </p:nvSpPr>
        <p:spPr>
          <a:xfrm>
            <a:off x="10167937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3"/>
          <p:cNvGrpSpPr/>
          <p:nvPr/>
        </p:nvGrpSpPr>
        <p:grpSpPr>
          <a:xfrm>
            <a:off x="1587" y="0"/>
            <a:ext cx="12188825" cy="6858000"/>
            <a:chOff x="1620" y="0"/>
            <a:chExt cx="12188952" cy="6858000"/>
          </a:xfrm>
        </p:grpSpPr>
        <p:sp>
          <p:nvSpPr>
            <p:cNvPr id="31" name="Google Shape;31;p3"/>
            <p:cNvSpPr txBox="1"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>
              <a:gsLst>
                <a:gs pos="0">
                  <a:srgbClr val="1F4E79"/>
                </a:gs>
                <a:gs pos="58000">
                  <a:srgbClr val="BDD7EE"/>
                </a:gs>
                <a:gs pos="100000">
                  <a:srgbClr val="1F4E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304835" y="0"/>
              <a:ext cx="11579346" cy="6858000"/>
            </a:xfrm>
            <a:prstGeom prst="rect">
              <a:avLst/>
            </a:prstGeom>
            <a:solidFill>
              <a:srgbClr val="DEEBF7">
                <a:alpha val="49803"/>
              </a:srgbClr>
            </a:solidFill>
            <a:ln>
              <a:noFill/>
            </a:ln>
          </p:spPr>
          <p:txBody>
            <a:bodyPr spcFirstLastPara="1" wrap="square" lIns="121875" tIns="60925" rIns="12187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843C0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863"/>
              </a:spcBef>
              <a:spcAft>
                <a:spcPts val="0"/>
              </a:spcAft>
              <a:buClr>
                <a:srgbClr val="38572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3"/>
              </a:spcBef>
              <a:spcAft>
                <a:spcPts val="0"/>
              </a:spcAft>
              <a:buClr>
                <a:srgbClr val="385723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385623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1117600" y="6400800"/>
            <a:ext cx="274161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3908425" y="6400800"/>
            <a:ext cx="6215062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0167937" y="6400800"/>
            <a:ext cx="1106487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200"/>
              <a:buFont typeface="Century Gothic"/>
              <a:buNone/>
              <a:defRPr sz="1200" b="0" i="0" u="none">
                <a:solidFill>
                  <a:srgbClr val="222A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ctrTitle"/>
          </p:nvPr>
        </p:nvSpPr>
        <p:spPr>
          <a:xfrm>
            <a:off x="4722812" y="990600"/>
            <a:ext cx="7466012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Black"/>
              <a:buNone/>
            </a:pPr>
            <a:r>
              <a:rPr lang="en-US" b="1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APS Fine Arts </a:t>
            </a:r>
            <a:endParaRPr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Black"/>
              <a:buNone/>
            </a:pPr>
            <a:r>
              <a:rPr lang="en-US" sz="4800" b="1" i="0" u="none">
                <a:solidFill>
                  <a:srgbClr val="002060"/>
                </a:solidFill>
                <a:latin typeface="Arial Black"/>
                <a:ea typeface="Arial Black"/>
                <a:cs typeface="Arial Black"/>
                <a:sym typeface="Arial Black"/>
              </a:rPr>
              <a:t>FY21 Budget </a:t>
            </a:r>
            <a:endParaRPr sz="4800" b="1" i="0" u="none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 Black"/>
              <a:buNone/>
            </a:pPr>
            <a:endParaRPr sz="1400" b="1">
              <a:solidFill>
                <a:srgbClr val="00206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875212" y="5105400"/>
            <a:ext cx="70072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0" i="0" u="none" dirty="0">
              <a:solidFill>
                <a:srgbClr val="843C0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>
                <a:solidFill>
                  <a:srgbClr val="002060"/>
                </a:solidFill>
              </a:rPr>
              <a:t>Virginia Bailey &amp; Maria </a:t>
            </a:r>
            <a:r>
              <a:rPr lang="en-US" b="1" dirty="0" smtClean="0">
                <a:solidFill>
                  <a:srgbClr val="002060"/>
                </a:solidFill>
              </a:rPr>
              <a:t>Garrow </a:t>
            </a:r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Co-Directors</a:t>
            </a:r>
            <a:endParaRPr dirty="0"/>
          </a:p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November 18, 2019</a:t>
            </a:r>
            <a:endParaRPr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212925" y="469100"/>
            <a:ext cx="7452600" cy="20622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73763"/>
                </a:solidFill>
              </a:rPr>
              <a:t>Thank you for your continued support of our programs! </a:t>
            </a:r>
            <a:endParaRPr b="1">
              <a:solidFill>
                <a:srgbClr val="073763"/>
              </a:solidFill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725" y="3748800"/>
            <a:ext cx="3968926" cy="297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7725" y="477075"/>
            <a:ext cx="3935925" cy="295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5">
            <a:alphaModFix/>
          </a:blip>
          <a:srcRect t="10183" b="24995"/>
          <a:stretch/>
        </p:blipFill>
        <p:spPr>
          <a:xfrm>
            <a:off x="423962" y="2850225"/>
            <a:ext cx="7283424" cy="35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10127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b="1">
                <a:solidFill>
                  <a:srgbClr val="002060"/>
                </a:solidFill>
              </a:rPr>
              <a:t>ine Arts Department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107050" y="2540075"/>
            <a:ext cx="11595300" cy="4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Serves APS students in Preschool to Grade 12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Staff includes: 6 -1.0 FTE Music Educators (Grades 3 to 12) and 1-.9 FTE Music Educator (Preschool to Grade 2):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4 -1.0 FTE Art Educators (Preschool-Grade 2; Grades 3 to 5; Grades 6 to 8; Grades 9 to 12)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Instrumental performing ensembles from Grades 3 to 12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4th year of APS Strings Program, Grades 3 to 6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Choral performing ensembles from Grades 6 to 12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Specialized Art electives at AHS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“Art From the Heart” self-expressive Art classes in Grades Kindergarten to 5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Kindergarten to Grade 12 participation in Worcester Museum of Art’s “Youth Arts Month”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Award-winning AHS Rocket Marching Band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AcaRockets Acapella ensemble, AHS Chamber Choir and AMS Select Chorus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" name="Google Shape;57;p6"/>
          <p:cNvPicPr preferRelativeResize="0"/>
          <p:nvPr/>
        </p:nvPicPr>
        <p:blipFill rotWithShape="1">
          <a:blip r:embed="rId3">
            <a:alphaModFix/>
          </a:blip>
          <a:srcRect l="8653" t="20694" r="6174" b="14412"/>
          <a:stretch/>
        </p:blipFill>
        <p:spPr>
          <a:xfrm>
            <a:off x="457275" y="76200"/>
            <a:ext cx="4445174" cy="25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7679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b="1">
                <a:solidFill>
                  <a:srgbClr val="002060"/>
                </a:solidFill>
              </a:rPr>
              <a:t>ine Arts Department</a:t>
            </a: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2948100" y="1400875"/>
            <a:ext cx="8739600" cy="53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latin typeface="Century Gothic"/>
                <a:ea typeface="Century Gothic"/>
                <a:cs typeface="Century Gothic"/>
                <a:sym typeface="Century Gothic"/>
              </a:rPr>
              <a:t>CURRICULUM AND PRACTICE</a:t>
            </a:r>
            <a:endParaRPr sz="1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MA Frameworks and National Fine Arts Standards based lessons and programming (new MA Frameworks under review)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Preschool Instruction: once in a 6-day cycle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Kindergarten to Grade 5: twice in a 6-day cycle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SWIS Instrumental (Band/Strings): before &amp; after School instruction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AMS General Music and Art: Trimester system, 7-day cycle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AMS Performing Ensembles: within school day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AHS Art, Music, and Drama Electives; including AP Music Theory &amp; AP Studio Art: Trimester system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AHS Performing Ensembles: within school day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AHS Art Electives: within school day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AHS Extracurricular Ensembles include AcaRockets, Chamber Choir, Marching Band and Jazz Band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" y="76200"/>
            <a:ext cx="2997674" cy="224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00" y="2361500"/>
            <a:ext cx="2997674" cy="224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800" y="4646800"/>
            <a:ext cx="2997674" cy="224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7680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b="1">
                <a:solidFill>
                  <a:srgbClr val="002060"/>
                </a:solidFill>
              </a:rPr>
              <a:t>ine Arts Department</a:t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87550" y="1201975"/>
            <a:ext cx="12013800" cy="5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Century Gothic"/>
                <a:ea typeface="Century Gothic"/>
                <a:cs typeface="Century Gothic"/>
                <a:sym typeface="Century Gothic"/>
              </a:rPr>
              <a:t>ANTICIPATED FINE ARTS ACCOMPLISHMENTS- FY20</a:t>
            </a:r>
            <a:endParaRPr sz="24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Successful expansion of Strings program to Grade 6- shared staff between SWIS/AMS utilizing a flex schedule</a:t>
            </a: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Hosted Competitive Marching Band MICCA Show</a:t>
            </a: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Purchase of Choral Uniforms for Chamber Choir to provide a formal, professional look for concerts/events</a:t>
            </a: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collaboration with Worcester Youth Orchestras/Ensembles with AHS (October 29th Wind Concert) and </a:t>
            </a:r>
            <a:r>
              <a:rPr lang="en-US" sz="22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Stringapalooza</a:t>
            </a:r>
            <a:endParaRPr sz="2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 of Winter Play </a:t>
            </a:r>
            <a:r>
              <a:rPr lang="en-US" sz="22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Match Girl</a:t>
            </a:r>
            <a:endParaRPr sz="2200" i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7679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-US" b="1">
                <a:solidFill>
                  <a:srgbClr val="002060"/>
                </a:solidFill>
              </a:rPr>
              <a:t>ine Arts Department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87550" y="1201975"/>
            <a:ext cx="12013800" cy="5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latin typeface="Century Gothic"/>
                <a:ea typeface="Century Gothic"/>
                <a:cs typeface="Century Gothic"/>
                <a:sym typeface="Century Gothic"/>
              </a:rPr>
              <a:t>ANTICIPATED FINE ARTS ACCOMPLISHMENTS- FY20 (cont)</a:t>
            </a:r>
            <a:endParaRPr sz="2400" b="1" u="sng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Revised Festival of Arts, STEM, and Wellness to promote greater visibility, attendance, and performance opportunities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 of district traveling art exhibit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Participation in Worcester Art Museum Youth Art Month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service projects and community outreach with Tri-M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6-day rotating schedule for Specials in Grades Kindergarten to Grade 2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entury Gothic"/>
              <a:buChar char="●"/>
            </a:pPr>
            <a:r>
              <a:rPr lang="en-US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Expanded instruction for Auburn Integrated Preschool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7680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Proposed FY21 Budget </a:t>
            </a:r>
            <a:r>
              <a:rPr lang="en-US" sz="3600" b="1">
                <a:solidFill>
                  <a:srgbClr val="002060"/>
                </a:solidFill>
              </a:rPr>
              <a:t>- Fine Arts Department</a:t>
            </a:r>
            <a:endParaRPr sz="3600"/>
          </a:p>
        </p:txBody>
      </p:sp>
      <p:sp>
        <p:nvSpPr>
          <p:cNvPr id="85" name="Google Shape;85;p10"/>
          <p:cNvSpPr txBox="1"/>
          <p:nvPr/>
        </p:nvSpPr>
        <p:spPr>
          <a:xfrm>
            <a:off x="515550" y="1653475"/>
            <a:ext cx="11228700" cy="50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												</a:t>
            </a: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						</a:t>
            </a:r>
            <a:r>
              <a:rPr lang="en-US" sz="2000" b="1" u="sng" dirty="0" smtClean="0">
                <a:latin typeface="Century Gothic"/>
                <a:ea typeface="Century Gothic"/>
                <a:cs typeface="Century Gothic"/>
                <a:sym typeface="Century Gothic"/>
              </a:rPr>
              <a:t>FY2020</a:t>
            </a:r>
            <a:r>
              <a:rPr lang="en-US" sz="2000" b="1" u="sng" dirty="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2000" b="1" u="sng" dirty="0">
                <a:latin typeface="Century Gothic"/>
                <a:ea typeface="Century Gothic"/>
                <a:cs typeface="Century Gothic"/>
                <a:sym typeface="Century Gothic"/>
              </a:rPr>
              <a:t>FY 2021</a:t>
            </a:r>
            <a:endParaRPr sz="20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FA Office Supplies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565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565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FA Travel Expenses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525			$525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FA Dues	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135			$135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Transportation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13,500		$16,000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Music Staff Duties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3,000		$3,000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Awards/Other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	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1,200		$1,200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Equipment Repair/Maintenance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5,500		$5,500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Band/Choral Uniforms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4,000		$4,000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HS Equipment				</a:t>
            </a:r>
            <a:r>
              <a:rPr lang="en-US" sz="24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$</a:t>
            </a:r>
            <a:r>
              <a:rPr lang="en-US" sz="2400" b="1" dirty="0">
                <a:latin typeface="Century Gothic"/>
                <a:ea typeface="Century Gothic"/>
                <a:cs typeface="Century Gothic"/>
                <a:sym typeface="Century Gothic"/>
              </a:rPr>
              <a:t>6,500		$6,500</a:t>
            </a:r>
            <a:endParaRPr sz="24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1117600" y="76200"/>
            <a:ext cx="107680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FY21 Budget </a:t>
            </a:r>
            <a:r>
              <a:rPr lang="en-US" b="1">
                <a:solidFill>
                  <a:srgbClr val="002060"/>
                </a:solidFill>
              </a:rPr>
              <a:t>- Fine Arts Department</a:t>
            </a:r>
            <a:endParaRPr/>
          </a:p>
        </p:txBody>
      </p:sp>
      <p:sp>
        <p:nvSpPr>
          <p:cNvPr id="92" name="Google Shape;92;p11"/>
          <p:cNvSpPr txBox="1"/>
          <p:nvPr/>
        </p:nvSpPr>
        <p:spPr>
          <a:xfrm>
            <a:off x="444475" y="1689000"/>
            <a:ext cx="11601600" cy="50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latin typeface="Century Gothic"/>
                <a:ea typeface="Century Gothic"/>
                <a:cs typeface="Century Gothic"/>
                <a:sym typeface="Century Gothic"/>
              </a:rPr>
              <a:t>FY 21 GOALS</a:t>
            </a:r>
            <a:endParaRPr sz="2000" b="1" u="sng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STAFFING</a:t>
            </a: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New position- .6 FTE </a:t>
            </a: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strings teacher*</a:t>
            </a:r>
          </a:p>
          <a:p>
            <a:pPr marL="1030288" lvl="2" indent="-471488">
              <a:buSzPts val="2000"/>
            </a:pP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	*</a:t>
            </a:r>
            <a:r>
              <a:rPr lang="en-US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Reflected </a:t>
            </a:r>
            <a:r>
              <a:rPr lang="en-US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in AMS FY 2021 Budget. We are currently working to identify alternative ways of continuing the </a:t>
            </a:r>
            <a:r>
              <a:rPr lang="en-US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   Strings </a:t>
            </a:r>
            <a:r>
              <a:rPr lang="en-US" sz="1600" dirty="0" smtClean="0">
                <a:latin typeface="Century Gothic"/>
                <a:ea typeface="Century Gothic"/>
                <a:cs typeface="Century Gothic"/>
                <a:sym typeface="Century Gothic"/>
              </a:rPr>
              <a:t>program into Grade 7 without adding an additional position.</a:t>
            </a:r>
            <a:endParaRPr sz="1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■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Will allow current SWIS General Music teacher/Strings teacher to expand Strings curriculum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■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May allow for reimplementation of SWIS Honors Chorus and All-Town Children’s </a:t>
            </a:r>
            <a:r>
              <a:rPr lang="en-US" sz="2000" dirty="0" smtClean="0">
                <a:latin typeface="Century Gothic"/>
                <a:ea typeface="Century Gothic"/>
                <a:cs typeface="Century Gothic"/>
                <a:sym typeface="Century Gothic"/>
              </a:rPr>
              <a:t>Chorus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Preschool to Grade 5 supplies: New risers for Pakachoag &amp; Bryn Mawr through CIP funds; Preschool Music and Art supplies through Preschool Revolving account; Purchase of classroom instruments and supplies with CIP funds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3912425" y="0"/>
            <a:ext cx="82764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entury Gothic"/>
              <a:buNone/>
            </a:pPr>
            <a: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AUBURN PUBLIC SCHOOLS</a:t>
            </a:r>
            <a:br>
              <a:rPr lang="en-US" sz="44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600" b="1" i="0" u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FY21 Budget </a:t>
            </a:r>
            <a:r>
              <a:rPr lang="en-US" sz="3600" b="1">
                <a:solidFill>
                  <a:srgbClr val="002060"/>
                </a:solidFill>
              </a:rPr>
              <a:t>- Fine Arts Department</a:t>
            </a:r>
            <a:endParaRPr sz="3600"/>
          </a:p>
        </p:txBody>
      </p:sp>
      <p:sp>
        <p:nvSpPr>
          <p:cNvPr id="99" name="Google Shape;99;p12"/>
          <p:cNvSpPr txBox="1"/>
          <p:nvPr/>
        </p:nvSpPr>
        <p:spPr>
          <a:xfrm>
            <a:off x="127600" y="1338725"/>
            <a:ext cx="11516400" cy="3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CHORAL AND BAND UNIFORMS</a:t>
            </a: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Purchase of professional Choral uniforms for AHS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Purchase of thematic Color Guard uniforms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Cleaning and repair of Marching Band uniforms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REPAIR AND BAND EQUIPMENT</a:t>
            </a: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Dedicated funds allocated to Drill and music licensing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Continue to maintain and replace aging instruments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-US" sz="2000" b="1" dirty="0">
                <a:latin typeface="Century Gothic"/>
                <a:ea typeface="Century Gothic"/>
                <a:cs typeface="Century Gothic"/>
                <a:sym typeface="Century Gothic"/>
              </a:rPr>
              <a:t>TRANSPORTATION</a:t>
            </a: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○"/>
            </a:pPr>
            <a:r>
              <a:rPr lang="en-US" sz="2000" dirty="0">
                <a:latin typeface="Century Gothic"/>
                <a:ea typeface="Century Gothic"/>
                <a:cs typeface="Century Gothic"/>
                <a:sym typeface="Century Gothic"/>
              </a:rPr>
              <a:t>$2,500 increase to allow for additional transportation for Marching Band competitions</a:t>
            </a:r>
            <a:endParaRPr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 t="26872" b="20403"/>
          <a:stretch/>
        </p:blipFill>
        <p:spPr>
          <a:xfrm>
            <a:off x="3426051" y="4788050"/>
            <a:ext cx="5234697" cy="20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4551475" y="135200"/>
            <a:ext cx="7559400" cy="8625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73763"/>
                </a:solidFill>
              </a:rPr>
              <a:t>Fine Arts Long Term Goals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-194550" y="851775"/>
            <a:ext cx="7889100" cy="59286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863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Reinstitution of All-Town Children’s Chorus and SWIS Honors Chorus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Expanded participation in Marching Band competitions throughout New England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Addition of Digital Media Arts Specialist in a future year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Expansion of Strings Program to include Grades 7 and 8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Expansion of Strings Program to include AHS Symphony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Additional Extracurricular Opportunities including Winter Guard and Competitive Indoor Percussion</a:t>
            </a:r>
            <a:endParaRPr/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9475" y="1849450"/>
            <a:ext cx="4335400" cy="32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tf03460507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f03460507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568</Words>
  <Application>Microsoft Office PowerPoint</Application>
  <PresentationFormat>Custom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Century Gothic</vt:lpstr>
      <vt:lpstr>1_tf03460507</vt:lpstr>
      <vt:lpstr>2_tf03460507</vt:lpstr>
      <vt:lpstr>APS Fine Arts  FY21 Budget  </vt:lpstr>
      <vt:lpstr>AUBURN PUBLIC SCHOOLS Fine Arts Department</vt:lpstr>
      <vt:lpstr>AUBURN PUBLIC SCHOOLS Fine Arts Department</vt:lpstr>
      <vt:lpstr>AUBURN PUBLIC SCHOOLS Fine Arts Department</vt:lpstr>
      <vt:lpstr>AUBURN PUBLIC SCHOOLS Fine Arts Department</vt:lpstr>
      <vt:lpstr>AUBURN PUBLIC SCHOOLS Proposed FY21 Budget - Fine Arts Department</vt:lpstr>
      <vt:lpstr>AUBURN PUBLIC SCHOOLS FY21 Budget - Fine Arts Department</vt:lpstr>
      <vt:lpstr>AUBURN PUBLIC SCHOOLS FY21 Budget - Fine Arts Department</vt:lpstr>
      <vt:lpstr>Fine Arts Long Term Goals</vt:lpstr>
      <vt:lpstr>Thank you for your continued support of our programs!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 Fine Arts  FY21 Budget</dc:title>
  <dc:creator>Zautner, Ailaine</dc:creator>
  <cp:lastModifiedBy>Auburn User</cp:lastModifiedBy>
  <cp:revision>2</cp:revision>
  <dcterms:modified xsi:type="dcterms:W3CDTF">2019-11-18T17:14:47Z</dcterms:modified>
</cp:coreProperties>
</file>