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7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5143500" type="screen16x9"/>
  <p:notesSz cx="6858000" cy="9144000"/>
  <p:embeddedFontLst>
    <p:embeddedFont>
      <p:font typeface="Caveat" panose="020B0604020202020204" charset="0"/>
      <p:regular r:id="rId31"/>
      <p:bold r:id="rId32"/>
    </p:embeddedFont>
    <p:embeddedFont>
      <p:font typeface="Lobster" panose="020B0604020202020204" charset="0"/>
      <p:regular r:id="rId33"/>
    </p:embeddedFont>
    <p:embeddedFont>
      <p:font typeface="Neucha" panose="020B0604020202020204" charset="0"/>
      <p:regular r:id="rId34"/>
    </p:embeddedFont>
    <p:embeddedFont>
      <p:font typeface="Pacifico" panose="020B0604020202020204" charset="0"/>
      <p:regular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786" y="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" name="Google Shape;4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9101f9a1d2_1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5" name="Google Shape;295;g9101f9a1d2_1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9101f9a1d2_1_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0" name="Google Shape;320;g9101f9a1d2_1_1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9101f9a1d2_1_1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6" name="Google Shape;346;g9101f9a1d2_1_1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50">
              <a:solidFill>
                <a:srgbClr val="59595B"/>
              </a:solidFill>
              <a:highlight>
                <a:schemeClr val="lt1"/>
              </a:highlight>
              <a:latin typeface="Neucha"/>
              <a:ea typeface="Neucha"/>
              <a:cs typeface="Neucha"/>
              <a:sym typeface="Neuch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4" name="Google Shape;37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9174530201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3" name="Google Shape;403;g9174530201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90f4b5d6d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2" name="Google Shape;432;g90f4b5d6d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g9174530201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7" name="Google Shape;457;g9174530201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9" name="Google Shape;47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g9174530201_1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2" name="Google Shape;502;g9174530201_1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g9174530201_1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6" name="Google Shape;526;g9174530201_1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9174530201_4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" name="Google Shape;73;g9174530201_4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9174530201_1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0" name="Google Shape;550;g9174530201_1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9" name="Google Shape;57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6" name="Google Shape;60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g9174530201_2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2" name="Google Shape;632;g9174530201_2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8" name="Google Shape;65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4" name="Google Shape;684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2" name="Google Shape;712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7" name="Google Shape;737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7" name="Google Shape;767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9" name="Google Shape;12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90f4b5d6d8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7" name="Google Shape;157;g90f4b5d6d8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5" name="Google Shape;18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3" name="Google Shape;213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9" name="Google Shape;23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8" name="Google Shape;268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mc:AlternateContent xmlns:mc="http://schemas.openxmlformats.org/markup-compatibility/2006" xmlns:p14="http://schemas.microsoft.com/office/powerpoint/2010/main">
    <mc:Choice Requires="p14">
      <p:transition spd="slow" p14:dur="31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18" Type="http://schemas.openxmlformats.org/officeDocument/2006/relationships/image" Target="../media/image16.png"/><Relationship Id="rId3" Type="http://schemas.openxmlformats.org/officeDocument/2006/relationships/image" Target="../media/image1.jp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18" Type="http://schemas.openxmlformats.org/officeDocument/2006/relationships/image" Target="../media/image20.jpe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12" Type="http://schemas.openxmlformats.org/officeDocument/2006/relationships/image" Target="../media/image21.png"/><Relationship Id="rId17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6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18" Type="http://schemas.openxmlformats.org/officeDocument/2006/relationships/image" Target="../media/image23.jpe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12" Type="http://schemas.openxmlformats.org/officeDocument/2006/relationships/image" Target="../media/image21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5.png"/><Relationship Id="rId10" Type="http://schemas.openxmlformats.org/officeDocument/2006/relationships/image" Target="../media/image8.png"/><Relationship Id="rId19" Type="http://schemas.openxmlformats.org/officeDocument/2006/relationships/image" Target="../media/image20.jpe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18" Type="http://schemas.openxmlformats.org/officeDocument/2006/relationships/image" Target="../media/image16.png"/><Relationship Id="rId3" Type="http://schemas.openxmlformats.org/officeDocument/2006/relationships/image" Target="../media/image1.jpg"/><Relationship Id="rId21" Type="http://schemas.openxmlformats.org/officeDocument/2006/relationships/image" Target="../media/image20.jpeg"/><Relationship Id="rId7" Type="http://schemas.openxmlformats.org/officeDocument/2006/relationships/image" Target="../media/image5.png"/><Relationship Id="rId12" Type="http://schemas.openxmlformats.org/officeDocument/2006/relationships/image" Target="../media/image21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14.png"/><Relationship Id="rId20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18" Type="http://schemas.openxmlformats.org/officeDocument/2006/relationships/image" Target="../media/image16.png"/><Relationship Id="rId3" Type="http://schemas.openxmlformats.org/officeDocument/2006/relationships/image" Target="../media/image1.jpg"/><Relationship Id="rId21" Type="http://schemas.openxmlformats.org/officeDocument/2006/relationships/image" Target="../media/image28.png"/><Relationship Id="rId7" Type="http://schemas.openxmlformats.org/officeDocument/2006/relationships/image" Target="../media/image5.png"/><Relationship Id="rId12" Type="http://schemas.openxmlformats.org/officeDocument/2006/relationships/image" Target="../media/image27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14.png"/><Relationship Id="rId20" Type="http://schemas.openxmlformats.org/officeDocument/2006/relationships/hyperlink" Target="https://docs.google.com/document/d/1g8aQhxBYRISg-6h-ZR4l90Dx-geUJynd6uWttH7JqaI/edit?usp=sharing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2.jpe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18" Type="http://schemas.openxmlformats.org/officeDocument/2006/relationships/image" Target="../media/image16.png"/><Relationship Id="rId3" Type="http://schemas.openxmlformats.org/officeDocument/2006/relationships/image" Target="../media/image1.jp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27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18" Type="http://schemas.openxmlformats.org/officeDocument/2006/relationships/image" Target="../media/image23.jpe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12" Type="http://schemas.openxmlformats.org/officeDocument/2006/relationships/image" Target="../media/image21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5.png"/><Relationship Id="rId10" Type="http://schemas.openxmlformats.org/officeDocument/2006/relationships/image" Target="../media/image8.png"/><Relationship Id="rId19" Type="http://schemas.openxmlformats.org/officeDocument/2006/relationships/image" Target="../media/image20.jpe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20.jpe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30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12" Type="http://schemas.openxmlformats.org/officeDocument/2006/relationships/image" Target="../media/image21.png"/><Relationship Id="rId17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6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12" Type="http://schemas.openxmlformats.org/officeDocument/2006/relationships/image" Target="../media/image21.png"/><Relationship Id="rId17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6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18" Type="http://schemas.openxmlformats.org/officeDocument/2006/relationships/image" Target="../media/image16.png"/><Relationship Id="rId3" Type="http://schemas.openxmlformats.org/officeDocument/2006/relationships/image" Target="../media/image1.jp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hyperlink" Target="https://youtu.be/ZGstQWx24ck" TargetMode="External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hyperlink" Target="https://youtu.be/a2e9ypqP6mU" TargetMode="External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hyperlink" Target="https://youtu.be/vvUZWtiPi3k" TargetMode="External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18" Type="http://schemas.openxmlformats.org/officeDocument/2006/relationships/image" Target="../media/image16.png"/><Relationship Id="rId3" Type="http://schemas.openxmlformats.org/officeDocument/2006/relationships/image" Target="../media/image1.jpg"/><Relationship Id="rId21" Type="http://schemas.openxmlformats.org/officeDocument/2006/relationships/image" Target="../media/image23.jpeg"/><Relationship Id="rId7" Type="http://schemas.openxmlformats.org/officeDocument/2006/relationships/image" Target="../media/image5.png"/><Relationship Id="rId12" Type="http://schemas.openxmlformats.org/officeDocument/2006/relationships/image" Target="../media/image21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14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18" Type="http://schemas.openxmlformats.org/officeDocument/2006/relationships/image" Target="../media/image16.png"/><Relationship Id="rId3" Type="http://schemas.openxmlformats.org/officeDocument/2006/relationships/image" Target="../media/image1.jpg"/><Relationship Id="rId21" Type="http://schemas.openxmlformats.org/officeDocument/2006/relationships/image" Target="../media/image34.jpg"/><Relationship Id="rId7" Type="http://schemas.openxmlformats.org/officeDocument/2006/relationships/image" Target="../media/image5.png"/><Relationship Id="rId12" Type="http://schemas.openxmlformats.org/officeDocument/2006/relationships/image" Target="../media/image32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14.png"/><Relationship Id="rId20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36.png"/><Relationship Id="rId18" Type="http://schemas.openxmlformats.org/officeDocument/2006/relationships/image" Target="../media/image15.png"/><Relationship Id="rId3" Type="http://schemas.openxmlformats.org/officeDocument/2006/relationships/image" Target="../media/image1.jp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4" Type="http://schemas.openxmlformats.org/officeDocument/2006/relationships/image" Target="../media/image35.jpeg"/><Relationship Id="rId9" Type="http://schemas.openxmlformats.org/officeDocument/2006/relationships/image" Target="../media/image6.png"/><Relationship Id="rId14" Type="http://schemas.openxmlformats.org/officeDocument/2006/relationships/image" Target="../media/image11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36.png"/><Relationship Id="rId18" Type="http://schemas.openxmlformats.org/officeDocument/2006/relationships/image" Target="../media/image15.png"/><Relationship Id="rId3" Type="http://schemas.openxmlformats.org/officeDocument/2006/relationships/image" Target="../media/image1.jp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4" Type="http://schemas.openxmlformats.org/officeDocument/2006/relationships/image" Target="../media/image35.jpeg"/><Relationship Id="rId9" Type="http://schemas.openxmlformats.org/officeDocument/2006/relationships/image" Target="../media/image6.png"/><Relationship Id="rId14" Type="http://schemas.openxmlformats.org/officeDocument/2006/relationships/image" Target="../media/image11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18" Type="http://schemas.openxmlformats.org/officeDocument/2006/relationships/image" Target="../media/image1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12" Type="http://schemas.openxmlformats.org/officeDocument/2006/relationships/image" Target="../media/image37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6" Type="http://schemas.openxmlformats.org/officeDocument/2006/relationships/image" Target="../media/image14.png"/><Relationship Id="rId20" Type="http://schemas.openxmlformats.org/officeDocument/2006/relationships/image" Target="../media/image3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18" Type="http://schemas.openxmlformats.org/officeDocument/2006/relationships/image" Target="../media/image16.png"/><Relationship Id="rId3" Type="http://schemas.openxmlformats.org/officeDocument/2006/relationships/image" Target="../media/image1.jp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39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18" Type="http://schemas.openxmlformats.org/officeDocument/2006/relationships/image" Target="../media/image1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26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18" Type="http://schemas.openxmlformats.org/officeDocument/2006/relationships/image" Target="../media/image16.png"/><Relationship Id="rId3" Type="http://schemas.openxmlformats.org/officeDocument/2006/relationships/image" Target="../media/image1.jpg"/><Relationship Id="rId21" Type="http://schemas.openxmlformats.org/officeDocument/2006/relationships/hyperlink" Target="https://www.auburn.k12.ma.us/" TargetMode="External"/><Relationship Id="rId7" Type="http://schemas.openxmlformats.org/officeDocument/2006/relationships/image" Target="../media/image5.png"/><Relationship Id="rId12" Type="http://schemas.openxmlformats.org/officeDocument/2006/relationships/image" Target="../media/image4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27.xml"/><Relationship Id="rId16" Type="http://schemas.openxmlformats.org/officeDocument/2006/relationships/image" Target="../media/image14.png"/><Relationship Id="rId20" Type="http://schemas.openxmlformats.org/officeDocument/2006/relationships/hyperlink" Target="mailto:jstanick@auburn.k12.ma.us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41.jpe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19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18" Type="http://schemas.openxmlformats.org/officeDocument/2006/relationships/image" Target="../media/image16.png"/><Relationship Id="rId3" Type="http://schemas.openxmlformats.org/officeDocument/2006/relationships/image" Target="../media/image1.jp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42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28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4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18" Type="http://schemas.openxmlformats.org/officeDocument/2006/relationships/image" Target="../media/image16.png"/><Relationship Id="rId3" Type="http://schemas.openxmlformats.org/officeDocument/2006/relationships/image" Target="../media/image1.jp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21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18" Type="http://schemas.openxmlformats.org/officeDocument/2006/relationships/image" Target="../media/image1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12" Type="http://schemas.openxmlformats.org/officeDocument/2006/relationships/image" Target="../media/image21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4.png"/><Relationship Id="rId20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18" Type="http://schemas.openxmlformats.org/officeDocument/2006/relationships/image" Target="../media/image1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12" Type="http://schemas.openxmlformats.org/officeDocument/2006/relationships/image" Target="../media/image21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4.png"/><Relationship Id="rId20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18" Type="http://schemas.openxmlformats.org/officeDocument/2006/relationships/image" Target="../media/image16.png"/><Relationship Id="rId3" Type="http://schemas.openxmlformats.org/officeDocument/2006/relationships/image" Target="../media/image1.jpg"/><Relationship Id="rId21" Type="http://schemas.openxmlformats.org/officeDocument/2006/relationships/image" Target="../media/image23.jpeg"/><Relationship Id="rId7" Type="http://schemas.openxmlformats.org/officeDocument/2006/relationships/image" Target="../media/image5.png"/><Relationship Id="rId12" Type="http://schemas.openxmlformats.org/officeDocument/2006/relationships/image" Target="../media/image21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4.png"/><Relationship Id="rId20" Type="http://schemas.openxmlformats.org/officeDocument/2006/relationships/hyperlink" Target="https://docs.google.com/document/d/1hE0svhSfaMnEzxP_ufIFQ2XIP04ynfMuNtNRBnbMhHA/edit?usp=sharing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18" Type="http://schemas.openxmlformats.org/officeDocument/2006/relationships/image" Target="../media/image17.png"/><Relationship Id="rId3" Type="http://schemas.openxmlformats.org/officeDocument/2006/relationships/image" Target="../media/image1.jpg"/><Relationship Id="rId21" Type="http://schemas.openxmlformats.org/officeDocument/2006/relationships/image" Target="../media/image20.jpeg"/><Relationship Id="rId7" Type="http://schemas.openxmlformats.org/officeDocument/2006/relationships/image" Target="../media/image5.png"/><Relationship Id="rId12" Type="http://schemas.openxmlformats.org/officeDocument/2006/relationships/image" Target="../media/image24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5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4.png"/><Relationship Id="rId10" Type="http://schemas.openxmlformats.org/officeDocument/2006/relationships/image" Target="../media/image8.png"/><Relationship Id="rId19" Type="http://schemas.openxmlformats.org/officeDocument/2006/relationships/hyperlink" Target="https://docs.google.com/document/d/1F0dapl0uZcH9cA7NaxZ2VvS1Uv-sBQanC-sVEpAd0E4/edit?usp=sharing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18" Type="http://schemas.openxmlformats.org/officeDocument/2006/relationships/image" Target="../media/image16.png"/><Relationship Id="rId3" Type="http://schemas.openxmlformats.org/officeDocument/2006/relationships/image" Target="../media/image1.jp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21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4.png"/><Relationship Id="rId20" Type="http://schemas.openxmlformats.org/officeDocument/2006/relationships/hyperlink" Target="https://youtu.be/vdeInsfArk4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0.jpe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18" Type="http://schemas.openxmlformats.org/officeDocument/2006/relationships/image" Target="../media/image17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12" Type="http://schemas.openxmlformats.org/officeDocument/2006/relationships/image" Target="../media/image26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4.png"/><Relationship Id="rId10" Type="http://schemas.openxmlformats.org/officeDocument/2006/relationships/image" Target="../media/image8.png"/><Relationship Id="rId19" Type="http://schemas.openxmlformats.org/officeDocument/2006/relationships/image" Target="../media/image20.jpe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11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1144187">
            <a:off x="-64882" y="1987049"/>
            <a:ext cx="859487" cy="859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11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60325" y="76200"/>
            <a:ext cx="819900" cy="81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11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617500" y="1801575"/>
            <a:ext cx="1493700" cy="288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11"/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804"/>
          <a:stretch/>
        </p:blipFill>
        <p:spPr>
          <a:xfrm flipH="1">
            <a:off x="6526275" y="3055650"/>
            <a:ext cx="2573675" cy="163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11"/>
          <p:cNvPicPr preferRelativeResize="0"/>
          <p:nvPr/>
        </p:nvPicPr>
        <p:blipFill rotWithShape="1"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835944">
            <a:off x="7756399" y="2666194"/>
            <a:ext cx="884704" cy="820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11"/>
          <p:cNvPicPr preferRelativeResize="0"/>
          <p:nvPr/>
        </p:nvPicPr>
        <p:blipFill rotWithShape="1">
          <a:blip r:embed="rId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96100" y="251175"/>
            <a:ext cx="4769175" cy="305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11"/>
          <p:cNvPicPr preferRelativeResize="0"/>
          <p:nvPr/>
        </p:nvPicPr>
        <p:blipFill rotWithShape="1">
          <a:blip r:embed="rId10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86615" y="2204451"/>
            <a:ext cx="819909" cy="1093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11"/>
          <p:cNvPicPr preferRelativeResize="0"/>
          <p:nvPr/>
        </p:nvPicPr>
        <p:blipFill rotWithShape="1">
          <a:blip r:embed="rId11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6991" y="498863"/>
            <a:ext cx="317056" cy="31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1"/>
          <p:cNvPicPr preferRelativeResize="0"/>
          <p:nvPr/>
        </p:nvPicPr>
        <p:blipFill rotWithShape="1">
          <a:blip r:embed="rId11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64054" y="448613"/>
            <a:ext cx="317056" cy="31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1"/>
          <p:cNvPicPr preferRelativeResize="0"/>
          <p:nvPr/>
        </p:nvPicPr>
        <p:blipFill rotWithShape="1">
          <a:blip r:embed="rId11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64041" y="732863"/>
            <a:ext cx="317056" cy="31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1"/>
          <p:cNvPicPr preferRelativeResize="0"/>
          <p:nvPr/>
        </p:nvPicPr>
        <p:blipFill rotWithShape="1">
          <a:blip r:embed="rId1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350" y="11749"/>
            <a:ext cx="1890898" cy="1789826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1"/>
          <p:cNvSpPr txBox="1"/>
          <p:nvPr/>
        </p:nvSpPr>
        <p:spPr>
          <a:xfrm>
            <a:off x="354850" y="354475"/>
            <a:ext cx="1156800" cy="1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" sz="1900" b="1" i="0" u="none" strike="noStrike" cap="none">
                <a:solidFill>
                  <a:srgbClr val="1155CC"/>
                </a:solidFill>
                <a:latin typeface="Caveat"/>
                <a:ea typeface="Caveat"/>
                <a:cs typeface="Caveat"/>
                <a:sym typeface="Caveat"/>
              </a:rPr>
              <a:t>Every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" sz="1900" b="1" i="0" u="none" strike="noStrike" cap="none">
                <a:solidFill>
                  <a:srgbClr val="1155CC"/>
                </a:solidFill>
                <a:latin typeface="Caveat"/>
                <a:ea typeface="Caveat"/>
                <a:cs typeface="Caveat"/>
                <a:sym typeface="Caveat"/>
              </a:rPr>
              <a:t>Child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" sz="1900" b="1" i="0" u="none" strike="noStrike" cap="none">
                <a:solidFill>
                  <a:srgbClr val="1155CC"/>
                </a:solidFill>
                <a:latin typeface="Caveat"/>
                <a:ea typeface="Caveat"/>
                <a:cs typeface="Caveat"/>
                <a:sym typeface="Caveat"/>
              </a:rPr>
              <a:t>Every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" sz="1900" b="1" i="0" u="none" strike="noStrike" cap="none">
                <a:solidFill>
                  <a:srgbClr val="1155CC"/>
                </a:solidFill>
                <a:latin typeface="Caveat"/>
                <a:ea typeface="Caveat"/>
                <a:cs typeface="Caveat"/>
                <a:sym typeface="Caveat"/>
              </a:rPr>
              <a:t>Day</a:t>
            </a:r>
            <a:endParaRPr sz="1900" b="1" i="0" u="none" strike="noStrike" cap="none">
              <a:solidFill>
                <a:srgbClr val="1155CC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59" name="Google Shape;59;p11"/>
          <p:cNvPicPr preferRelativeResize="0"/>
          <p:nvPr/>
        </p:nvPicPr>
        <p:blipFill rotWithShape="1">
          <a:blip r:embed="rId1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5400000">
            <a:off x="4172399" y="3101025"/>
            <a:ext cx="784525" cy="3246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1"/>
          <p:cNvPicPr preferRelativeResize="0"/>
          <p:nvPr/>
        </p:nvPicPr>
        <p:blipFill rotWithShape="1">
          <a:blip r:embed="rId1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4567536" y="2341419"/>
            <a:ext cx="2183225" cy="3064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1"/>
          <p:cNvPicPr preferRelativeResize="0"/>
          <p:nvPr/>
        </p:nvPicPr>
        <p:blipFill rotWithShape="1">
          <a:blip r:embed="rId1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96111" y="2286173"/>
            <a:ext cx="2261975" cy="3174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1"/>
          <p:cNvPicPr preferRelativeResize="0"/>
          <p:nvPr/>
        </p:nvPicPr>
        <p:blipFill rotWithShape="1">
          <a:blip r:embed="rId1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3841250" y="3655135"/>
            <a:ext cx="1081200" cy="1199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1"/>
          <p:cNvPicPr preferRelativeResize="0"/>
          <p:nvPr/>
        </p:nvPicPr>
        <p:blipFill rotWithShape="1">
          <a:blip r:embed="rId1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08075">
            <a:off x="3984275" y="3696879"/>
            <a:ext cx="718252" cy="239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1"/>
          <p:cNvPicPr preferRelativeResize="0"/>
          <p:nvPr/>
        </p:nvPicPr>
        <p:blipFill rotWithShape="1">
          <a:blip r:embed="rId1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67240" y="2144585"/>
            <a:ext cx="317050" cy="1212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1"/>
          <p:cNvPicPr preferRelativeResize="0"/>
          <p:nvPr/>
        </p:nvPicPr>
        <p:blipFill rotWithShape="1">
          <a:blip r:embed="rId1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676258">
            <a:off x="4230847" y="3630471"/>
            <a:ext cx="500312" cy="250163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1"/>
          <p:cNvSpPr/>
          <p:nvPr/>
        </p:nvSpPr>
        <p:spPr>
          <a:xfrm>
            <a:off x="7233300" y="3438675"/>
            <a:ext cx="1425000" cy="441600"/>
          </a:xfrm>
          <a:prstGeom prst="wave">
            <a:avLst>
              <a:gd name="adj1" fmla="val 12500"/>
              <a:gd name="adj2" fmla="val 0"/>
            </a:avLst>
          </a:prstGeom>
          <a:gradFill>
            <a:gsLst>
              <a:gs pos="0">
                <a:srgbClr val="F5D0D0"/>
              </a:gs>
              <a:gs pos="100000">
                <a:srgbClr val="D96868"/>
              </a:gs>
            </a:gsLst>
            <a:lin ang="5400012" scaled="0"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0" i="0" u="none" strike="noStrike" cap="none">
                <a:solidFill>
                  <a:srgbClr val="F3F3F3"/>
                </a:solidFill>
                <a:latin typeface="Lobster"/>
                <a:ea typeface="Lobster"/>
                <a:cs typeface="Lobster"/>
                <a:sym typeface="Lobster"/>
              </a:rPr>
              <a:t>Principal</a:t>
            </a:r>
            <a:endParaRPr sz="2000" b="0" i="0" u="none" strike="noStrike" cap="none">
              <a:solidFill>
                <a:srgbClr val="F3F3F3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67" name="Google Shape;67;p11"/>
          <p:cNvPicPr preferRelativeResize="0"/>
          <p:nvPr/>
        </p:nvPicPr>
        <p:blipFill rotWithShape="1">
          <a:blip r:embed="rId20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34458">
            <a:off x="5390257" y="3845996"/>
            <a:ext cx="496535" cy="477984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1"/>
          <p:cNvPicPr preferRelativeResize="0"/>
          <p:nvPr/>
        </p:nvPicPr>
        <p:blipFill rotWithShape="1">
          <a:blip r:embed="rId21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145199">
            <a:off x="2699008" y="3805162"/>
            <a:ext cx="559633" cy="55965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1"/>
          <p:cNvSpPr/>
          <p:nvPr/>
        </p:nvSpPr>
        <p:spPr>
          <a:xfrm>
            <a:off x="2214575" y="498875"/>
            <a:ext cx="4049476" cy="198027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000000"/>
                </a:solidFill>
                <a:latin typeface="Lobster"/>
              </a:rPr>
              <a:t>PAK</a:t>
            </a:r>
            <a:b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000000"/>
                </a:solidFill>
                <a:latin typeface="Lobster"/>
              </a:rPr>
            </a:br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000000"/>
                </a:solidFill>
                <a:latin typeface="Lobster"/>
              </a:rPr>
              <a:t>2021-2022</a:t>
            </a:r>
          </a:p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59150" y="267337"/>
            <a:ext cx="1056150" cy="1590580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Google Shape;297;p20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1144187">
            <a:off x="-4392" y="1697527"/>
            <a:ext cx="859487" cy="859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20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60325" y="76200"/>
            <a:ext cx="819900" cy="81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20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617500" y="1801575"/>
            <a:ext cx="1493700" cy="288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20"/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804"/>
          <a:stretch/>
        </p:blipFill>
        <p:spPr>
          <a:xfrm flipH="1">
            <a:off x="6526275" y="3055650"/>
            <a:ext cx="2573675" cy="163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20"/>
          <p:cNvPicPr preferRelativeResize="0"/>
          <p:nvPr/>
        </p:nvPicPr>
        <p:blipFill rotWithShape="1"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835944">
            <a:off x="7756399" y="2666194"/>
            <a:ext cx="884704" cy="820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20"/>
          <p:cNvPicPr preferRelativeResize="0"/>
          <p:nvPr/>
        </p:nvPicPr>
        <p:blipFill rotWithShape="1">
          <a:blip r:embed="rId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79988" y="174963"/>
            <a:ext cx="4769175" cy="305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20"/>
          <p:cNvPicPr preferRelativeResize="0"/>
          <p:nvPr/>
        </p:nvPicPr>
        <p:blipFill rotWithShape="1">
          <a:blip r:embed="rId10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86615" y="2204451"/>
            <a:ext cx="819909" cy="1093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20"/>
          <p:cNvPicPr preferRelativeResize="0"/>
          <p:nvPr/>
        </p:nvPicPr>
        <p:blipFill rotWithShape="1">
          <a:blip r:embed="rId11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6991" y="498863"/>
            <a:ext cx="317056" cy="31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20"/>
          <p:cNvPicPr preferRelativeResize="0"/>
          <p:nvPr/>
        </p:nvPicPr>
        <p:blipFill rotWithShape="1">
          <a:blip r:embed="rId11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64054" y="448613"/>
            <a:ext cx="317056" cy="31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20"/>
          <p:cNvPicPr preferRelativeResize="0"/>
          <p:nvPr/>
        </p:nvPicPr>
        <p:blipFill rotWithShape="1">
          <a:blip r:embed="rId11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64041" y="732863"/>
            <a:ext cx="317056" cy="31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20"/>
          <p:cNvPicPr preferRelativeResize="0"/>
          <p:nvPr/>
        </p:nvPicPr>
        <p:blipFill rotWithShape="1">
          <a:blip r:embed="rId1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775" y="68800"/>
            <a:ext cx="1890898" cy="1645672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20"/>
          <p:cNvSpPr txBox="1"/>
          <p:nvPr/>
        </p:nvSpPr>
        <p:spPr>
          <a:xfrm>
            <a:off x="387650" y="174975"/>
            <a:ext cx="1081200" cy="14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1" i="0" u="none" strike="noStrike" cap="none">
              <a:solidFill>
                <a:srgbClr val="1155CC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" sz="1900" b="1">
                <a:solidFill>
                  <a:srgbClr val="1155CC"/>
                </a:solidFill>
                <a:latin typeface="Caveat"/>
                <a:ea typeface="Caveat"/>
                <a:cs typeface="Caveat"/>
                <a:sym typeface="Caveat"/>
              </a:rPr>
              <a:t>Teaching</a:t>
            </a:r>
            <a:endParaRPr sz="1900" b="1">
              <a:solidFill>
                <a:srgbClr val="1155CC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" sz="1900" b="1">
                <a:solidFill>
                  <a:srgbClr val="1155CC"/>
                </a:solidFill>
                <a:latin typeface="Caveat"/>
                <a:ea typeface="Caveat"/>
                <a:cs typeface="Caveat"/>
                <a:sym typeface="Caveat"/>
              </a:rPr>
              <a:t>And</a:t>
            </a:r>
            <a:endParaRPr sz="1900" b="1">
              <a:solidFill>
                <a:srgbClr val="1155CC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" sz="1900" b="1">
                <a:solidFill>
                  <a:srgbClr val="1155CC"/>
                </a:solidFill>
                <a:latin typeface="Caveat"/>
                <a:ea typeface="Caveat"/>
                <a:cs typeface="Caveat"/>
                <a:sym typeface="Caveat"/>
              </a:rPr>
              <a:t>Learning</a:t>
            </a:r>
            <a:endParaRPr sz="1900" b="1">
              <a:solidFill>
                <a:srgbClr val="1155CC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309" name="Google Shape;309;p20"/>
          <p:cNvPicPr preferRelativeResize="0"/>
          <p:nvPr/>
        </p:nvPicPr>
        <p:blipFill rotWithShape="1">
          <a:blip r:embed="rId1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5400000">
            <a:off x="4172399" y="3101025"/>
            <a:ext cx="784525" cy="3246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20"/>
          <p:cNvPicPr preferRelativeResize="0"/>
          <p:nvPr/>
        </p:nvPicPr>
        <p:blipFill rotWithShape="1">
          <a:blip r:embed="rId1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08072">
            <a:off x="3984275" y="3696879"/>
            <a:ext cx="718254" cy="239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20"/>
          <p:cNvPicPr preferRelativeResize="0"/>
          <p:nvPr/>
        </p:nvPicPr>
        <p:blipFill rotWithShape="1">
          <a:blip r:embed="rId1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98576" y="2101059"/>
            <a:ext cx="317050" cy="1212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20"/>
          <p:cNvPicPr preferRelativeResize="0"/>
          <p:nvPr/>
        </p:nvPicPr>
        <p:blipFill rotWithShape="1">
          <a:blip r:embed="rId1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676258">
            <a:off x="4230847" y="3630471"/>
            <a:ext cx="500312" cy="250163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20"/>
          <p:cNvSpPr/>
          <p:nvPr/>
        </p:nvSpPr>
        <p:spPr>
          <a:xfrm>
            <a:off x="7233300" y="3438675"/>
            <a:ext cx="1425000" cy="441600"/>
          </a:xfrm>
          <a:prstGeom prst="wave">
            <a:avLst>
              <a:gd name="adj1" fmla="val 12500"/>
              <a:gd name="adj2" fmla="val 0"/>
            </a:avLst>
          </a:prstGeom>
          <a:gradFill>
            <a:gsLst>
              <a:gs pos="0">
                <a:srgbClr val="F5D0D0"/>
              </a:gs>
              <a:gs pos="100000">
                <a:srgbClr val="D96868"/>
              </a:gs>
            </a:gsLst>
            <a:lin ang="5400012" scaled="0"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0" i="0" u="none" strike="noStrike" cap="none">
                <a:solidFill>
                  <a:srgbClr val="F3F3F3"/>
                </a:solidFill>
                <a:latin typeface="Lobster"/>
                <a:ea typeface="Lobster"/>
                <a:cs typeface="Lobster"/>
                <a:sym typeface="Lobster"/>
              </a:rPr>
              <a:t>Principal</a:t>
            </a:r>
            <a:endParaRPr sz="2000" b="0" i="0" u="none" strike="noStrike" cap="none">
              <a:solidFill>
                <a:srgbClr val="F3F3F3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314" name="Google Shape;314;p20"/>
          <p:cNvSpPr/>
          <p:nvPr/>
        </p:nvSpPr>
        <p:spPr>
          <a:xfrm>
            <a:off x="2333388" y="174975"/>
            <a:ext cx="4513200" cy="4068000"/>
          </a:xfrm>
          <a:prstGeom prst="wedgeRoundRectCallout">
            <a:avLst>
              <a:gd name="adj1" fmla="val 50147"/>
              <a:gd name="adj2" fmla="val 22612"/>
              <a:gd name="adj3" fmla="val 0"/>
            </a:avLst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rPr>
              <a:t>TYPICAL SCHOOL DAY</a:t>
            </a:r>
            <a:endParaRPr sz="1600" b="1">
              <a:solidFill>
                <a:schemeClr val="dk1"/>
              </a:solidFill>
              <a:latin typeface="Neucha"/>
              <a:ea typeface="Neucha"/>
              <a:cs typeface="Neucha"/>
              <a:sym typeface="Neucha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rPr>
              <a:t>8:40-3:10 School Hours</a:t>
            </a:r>
            <a:endParaRPr sz="1600" b="1">
              <a:solidFill>
                <a:schemeClr val="dk1"/>
              </a:solidFill>
              <a:latin typeface="Neucha"/>
              <a:ea typeface="Neucha"/>
              <a:cs typeface="Neucha"/>
              <a:sym typeface="Neuch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Neucha"/>
              <a:ea typeface="Neucha"/>
              <a:cs typeface="Neucha"/>
              <a:sym typeface="Neucha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eucha"/>
              <a:buChar char="●"/>
            </a:pPr>
            <a:r>
              <a:rPr lang="en" sz="1600" b="1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rPr>
              <a:t>Direct instruction with classroom teacher in all curriculum areas</a:t>
            </a:r>
            <a:endParaRPr sz="1600" b="1">
              <a:solidFill>
                <a:schemeClr val="dk1"/>
              </a:solidFill>
              <a:latin typeface="Neucha"/>
              <a:ea typeface="Neucha"/>
              <a:cs typeface="Neucha"/>
              <a:sym typeface="Neucha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eucha"/>
              <a:buChar char="●"/>
            </a:pPr>
            <a:r>
              <a:rPr lang="en" sz="1600" b="1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rPr>
              <a:t>Social emotional lessons provided by School Counselor</a:t>
            </a:r>
            <a:endParaRPr sz="1600" b="1">
              <a:solidFill>
                <a:schemeClr val="dk1"/>
              </a:solidFill>
              <a:latin typeface="Neucha"/>
              <a:ea typeface="Neucha"/>
              <a:cs typeface="Neucha"/>
              <a:sym typeface="Neucha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eucha"/>
              <a:buChar char="●"/>
            </a:pPr>
            <a:r>
              <a:rPr lang="en" sz="1600" b="1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rPr>
              <a:t>Scheduled mask breaks</a:t>
            </a:r>
            <a:endParaRPr sz="1600" b="1">
              <a:solidFill>
                <a:schemeClr val="dk1"/>
              </a:solidFill>
              <a:latin typeface="Neucha"/>
              <a:ea typeface="Neucha"/>
              <a:cs typeface="Neucha"/>
              <a:sym typeface="Neucha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eucha"/>
              <a:buChar char="●"/>
            </a:pPr>
            <a:r>
              <a:rPr lang="en" sz="1600" b="1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rPr>
              <a:t>Outdoor recess</a:t>
            </a:r>
            <a:endParaRPr sz="1600" b="1">
              <a:solidFill>
                <a:schemeClr val="dk1"/>
              </a:solidFill>
              <a:latin typeface="Neucha"/>
              <a:ea typeface="Neucha"/>
              <a:cs typeface="Neucha"/>
              <a:sym typeface="Neucha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eucha"/>
              <a:buChar char="●"/>
            </a:pPr>
            <a:r>
              <a:rPr lang="en" sz="1600" b="1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rPr>
              <a:t>Lunch within the cafeteria with all tables facing the same direction 	</a:t>
            </a:r>
            <a:endParaRPr sz="1600" b="1">
              <a:solidFill>
                <a:schemeClr val="dk1"/>
              </a:solidFill>
              <a:latin typeface="Neucha"/>
              <a:ea typeface="Neucha"/>
              <a:cs typeface="Neucha"/>
              <a:sym typeface="Neucha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eucha"/>
              <a:buChar char="●"/>
            </a:pPr>
            <a:r>
              <a:rPr lang="en" sz="1600" b="1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rPr>
              <a:t>Specials: Physical Education, Music, Art, and Technology</a:t>
            </a:r>
            <a:endParaRPr sz="1700" b="1">
              <a:solidFill>
                <a:schemeClr val="dk1"/>
              </a:solidFill>
              <a:latin typeface="Neucha"/>
              <a:ea typeface="Neucha"/>
              <a:cs typeface="Neucha"/>
              <a:sym typeface="Neucha"/>
            </a:endParaRPr>
          </a:p>
        </p:txBody>
      </p:sp>
      <p:pic>
        <p:nvPicPr>
          <p:cNvPr id="315" name="Google Shape;315;p20"/>
          <p:cNvPicPr preferRelativeResize="0"/>
          <p:nvPr/>
        </p:nvPicPr>
        <p:blipFill rotWithShape="1">
          <a:blip r:embed="rId1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59450" y="321749"/>
            <a:ext cx="756801" cy="1139745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16" name="Google Shape;316;p20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1144187">
            <a:off x="536308" y="2269478"/>
            <a:ext cx="859487" cy="859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20"/>
          <p:cNvPicPr preferRelativeResize="0"/>
          <p:nvPr/>
        </p:nvPicPr>
        <p:blipFill rotWithShape="1">
          <a:blip r:embed="rId1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60100" y="321750"/>
            <a:ext cx="1056150" cy="1590580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" name="Google Shape;322;p21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1144187">
            <a:off x="-4392" y="1697527"/>
            <a:ext cx="859487" cy="859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21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60325" y="76200"/>
            <a:ext cx="819900" cy="81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21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617500" y="1801575"/>
            <a:ext cx="1493700" cy="288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21"/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804"/>
          <a:stretch/>
        </p:blipFill>
        <p:spPr>
          <a:xfrm flipH="1">
            <a:off x="6526275" y="3055650"/>
            <a:ext cx="2573675" cy="163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21"/>
          <p:cNvPicPr preferRelativeResize="0"/>
          <p:nvPr/>
        </p:nvPicPr>
        <p:blipFill rotWithShape="1"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835944">
            <a:off x="7756399" y="2666194"/>
            <a:ext cx="884704" cy="820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21"/>
          <p:cNvPicPr preferRelativeResize="0"/>
          <p:nvPr/>
        </p:nvPicPr>
        <p:blipFill rotWithShape="1">
          <a:blip r:embed="rId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79988" y="174963"/>
            <a:ext cx="4769175" cy="305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21"/>
          <p:cNvPicPr preferRelativeResize="0"/>
          <p:nvPr/>
        </p:nvPicPr>
        <p:blipFill rotWithShape="1">
          <a:blip r:embed="rId10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86615" y="2204451"/>
            <a:ext cx="819909" cy="1093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21"/>
          <p:cNvPicPr preferRelativeResize="0"/>
          <p:nvPr/>
        </p:nvPicPr>
        <p:blipFill rotWithShape="1">
          <a:blip r:embed="rId11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6991" y="498863"/>
            <a:ext cx="317056" cy="31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21"/>
          <p:cNvPicPr preferRelativeResize="0"/>
          <p:nvPr/>
        </p:nvPicPr>
        <p:blipFill rotWithShape="1">
          <a:blip r:embed="rId11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64054" y="448613"/>
            <a:ext cx="317056" cy="31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21"/>
          <p:cNvPicPr preferRelativeResize="0"/>
          <p:nvPr/>
        </p:nvPicPr>
        <p:blipFill rotWithShape="1">
          <a:blip r:embed="rId11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64041" y="732863"/>
            <a:ext cx="317056" cy="31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21"/>
          <p:cNvPicPr preferRelativeResize="0"/>
          <p:nvPr/>
        </p:nvPicPr>
        <p:blipFill rotWithShape="1">
          <a:blip r:embed="rId1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775" y="68800"/>
            <a:ext cx="1890898" cy="1645672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21"/>
          <p:cNvSpPr txBox="1"/>
          <p:nvPr/>
        </p:nvSpPr>
        <p:spPr>
          <a:xfrm>
            <a:off x="387650" y="174975"/>
            <a:ext cx="1081200" cy="14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1" i="0" u="none" strike="noStrike" cap="none">
              <a:solidFill>
                <a:srgbClr val="1155CC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" sz="1900" b="1">
                <a:solidFill>
                  <a:srgbClr val="1155CC"/>
                </a:solidFill>
                <a:latin typeface="Caveat"/>
                <a:ea typeface="Caveat"/>
                <a:cs typeface="Caveat"/>
                <a:sym typeface="Caveat"/>
              </a:rPr>
              <a:t>Teaching</a:t>
            </a:r>
            <a:endParaRPr sz="1900" b="1">
              <a:solidFill>
                <a:srgbClr val="1155CC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" sz="1900" b="1">
                <a:solidFill>
                  <a:srgbClr val="1155CC"/>
                </a:solidFill>
                <a:latin typeface="Caveat"/>
                <a:ea typeface="Caveat"/>
                <a:cs typeface="Caveat"/>
                <a:sym typeface="Caveat"/>
              </a:rPr>
              <a:t>And</a:t>
            </a:r>
            <a:endParaRPr sz="1900" b="1">
              <a:solidFill>
                <a:srgbClr val="1155CC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" sz="1900" b="1">
                <a:solidFill>
                  <a:srgbClr val="1155CC"/>
                </a:solidFill>
                <a:latin typeface="Caveat"/>
                <a:ea typeface="Caveat"/>
                <a:cs typeface="Caveat"/>
                <a:sym typeface="Caveat"/>
              </a:rPr>
              <a:t>Learning</a:t>
            </a:r>
            <a:endParaRPr sz="1900" b="1">
              <a:solidFill>
                <a:srgbClr val="1155CC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334" name="Google Shape;334;p21"/>
          <p:cNvPicPr preferRelativeResize="0"/>
          <p:nvPr/>
        </p:nvPicPr>
        <p:blipFill rotWithShape="1">
          <a:blip r:embed="rId1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5400000">
            <a:off x="4172399" y="3101025"/>
            <a:ext cx="784525" cy="3246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21"/>
          <p:cNvPicPr preferRelativeResize="0"/>
          <p:nvPr/>
        </p:nvPicPr>
        <p:blipFill rotWithShape="1">
          <a:blip r:embed="rId1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3841250" y="3655135"/>
            <a:ext cx="1081200" cy="1199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21"/>
          <p:cNvPicPr preferRelativeResize="0"/>
          <p:nvPr/>
        </p:nvPicPr>
        <p:blipFill rotWithShape="1">
          <a:blip r:embed="rId1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08072">
            <a:off x="3984275" y="3696879"/>
            <a:ext cx="718254" cy="239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21"/>
          <p:cNvPicPr preferRelativeResize="0"/>
          <p:nvPr/>
        </p:nvPicPr>
        <p:blipFill rotWithShape="1">
          <a:blip r:embed="rId1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98576" y="2101059"/>
            <a:ext cx="317050" cy="1212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21"/>
          <p:cNvPicPr preferRelativeResize="0"/>
          <p:nvPr/>
        </p:nvPicPr>
        <p:blipFill rotWithShape="1">
          <a:blip r:embed="rId1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676258">
            <a:off x="4230847" y="3630471"/>
            <a:ext cx="500312" cy="250163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21"/>
          <p:cNvSpPr/>
          <p:nvPr/>
        </p:nvSpPr>
        <p:spPr>
          <a:xfrm>
            <a:off x="7233300" y="3438675"/>
            <a:ext cx="1425000" cy="441600"/>
          </a:xfrm>
          <a:prstGeom prst="wave">
            <a:avLst>
              <a:gd name="adj1" fmla="val 12500"/>
              <a:gd name="adj2" fmla="val 0"/>
            </a:avLst>
          </a:prstGeom>
          <a:gradFill>
            <a:gsLst>
              <a:gs pos="0">
                <a:srgbClr val="F5D0D0"/>
              </a:gs>
              <a:gs pos="100000">
                <a:srgbClr val="D96868"/>
              </a:gs>
            </a:gsLst>
            <a:lin ang="5400012" scaled="0"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0" i="0" u="none" strike="noStrike" cap="none">
                <a:solidFill>
                  <a:srgbClr val="F3F3F3"/>
                </a:solidFill>
                <a:latin typeface="Lobster"/>
                <a:ea typeface="Lobster"/>
                <a:cs typeface="Lobster"/>
                <a:sym typeface="Lobster"/>
              </a:rPr>
              <a:t>Principal</a:t>
            </a:r>
            <a:endParaRPr sz="2000" b="0" i="0" u="none" strike="noStrike" cap="none">
              <a:solidFill>
                <a:srgbClr val="F3F3F3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340" name="Google Shape;340;p21"/>
          <p:cNvSpPr/>
          <p:nvPr/>
        </p:nvSpPr>
        <p:spPr>
          <a:xfrm>
            <a:off x="2191025" y="321750"/>
            <a:ext cx="4769100" cy="3259200"/>
          </a:xfrm>
          <a:prstGeom prst="wedgeRoundRectCallout">
            <a:avLst>
              <a:gd name="adj1" fmla="val 50147"/>
              <a:gd name="adj2" fmla="val 22612"/>
              <a:gd name="adj3" fmla="val 0"/>
            </a:avLst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rPr>
              <a:t>ATTENDANCE</a:t>
            </a:r>
            <a:endParaRPr sz="1800" b="1">
              <a:solidFill>
                <a:schemeClr val="dk1"/>
              </a:solidFill>
              <a:latin typeface="Neucha"/>
              <a:ea typeface="Neucha"/>
              <a:cs typeface="Neucha"/>
              <a:sym typeface="Neucha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Neucha"/>
              <a:ea typeface="Neucha"/>
              <a:cs typeface="Neucha"/>
              <a:sym typeface="Neucha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eucha"/>
              <a:buChar char="●"/>
            </a:pPr>
            <a:r>
              <a:rPr lang="en" sz="1600" b="1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rPr>
              <a:t>Every family is required to complete a ZippSlip questionnaire each morning prior to 8:00 AM.</a:t>
            </a:r>
            <a:endParaRPr sz="1600" b="1">
              <a:solidFill>
                <a:schemeClr val="dk1"/>
              </a:solidFill>
              <a:latin typeface="Neucha"/>
              <a:ea typeface="Neucha"/>
              <a:cs typeface="Neucha"/>
              <a:sym typeface="Neucha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eucha"/>
              <a:buChar char="●"/>
            </a:pPr>
            <a:r>
              <a:rPr lang="en" sz="1600" b="1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rPr>
              <a:t>ZippSlips can be completed through email or the free App available for downloading.</a:t>
            </a:r>
            <a:endParaRPr sz="1600" b="1">
              <a:solidFill>
                <a:schemeClr val="dk1"/>
              </a:solidFill>
              <a:latin typeface="Neucha"/>
              <a:ea typeface="Neucha"/>
              <a:cs typeface="Neucha"/>
              <a:sym typeface="Neucha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eucha"/>
              <a:buChar char="●"/>
            </a:pPr>
            <a:r>
              <a:rPr lang="en" sz="1600" b="1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rPr>
              <a:t>The Auburn Public School District believes that a student’s presence, as well as his/her active participation in class, is critical to academic success.</a:t>
            </a:r>
            <a:endParaRPr sz="1600" b="1">
              <a:solidFill>
                <a:schemeClr val="dk1"/>
              </a:solidFill>
              <a:latin typeface="Neucha"/>
              <a:ea typeface="Neucha"/>
              <a:cs typeface="Neucha"/>
              <a:sym typeface="Neuch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Neucha"/>
              <a:ea typeface="Neucha"/>
              <a:cs typeface="Neucha"/>
              <a:sym typeface="Neucha"/>
            </a:endParaRPr>
          </a:p>
        </p:txBody>
      </p:sp>
      <p:pic>
        <p:nvPicPr>
          <p:cNvPr id="341" name="Google Shape;341;p21"/>
          <p:cNvPicPr preferRelativeResize="0"/>
          <p:nvPr/>
        </p:nvPicPr>
        <p:blipFill rotWithShape="1">
          <a:blip r:embed="rId1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59450" y="321749"/>
            <a:ext cx="756801" cy="1139745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42" name="Google Shape;342;p21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1144187">
            <a:off x="536308" y="2269478"/>
            <a:ext cx="859487" cy="859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21"/>
          <p:cNvPicPr preferRelativeResize="0"/>
          <p:nvPr/>
        </p:nvPicPr>
        <p:blipFill rotWithShape="1">
          <a:blip r:embed="rId1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60100" y="321750"/>
            <a:ext cx="1056150" cy="1590580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" name="Google Shape;348;p22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1144187">
            <a:off x="-4392" y="1697527"/>
            <a:ext cx="859487" cy="859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22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60325" y="76200"/>
            <a:ext cx="819900" cy="81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22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617500" y="1801575"/>
            <a:ext cx="1493700" cy="288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22"/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804"/>
          <a:stretch/>
        </p:blipFill>
        <p:spPr>
          <a:xfrm flipH="1">
            <a:off x="6526275" y="3055650"/>
            <a:ext cx="2573675" cy="163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22"/>
          <p:cNvPicPr preferRelativeResize="0"/>
          <p:nvPr/>
        </p:nvPicPr>
        <p:blipFill rotWithShape="1"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835944">
            <a:off x="7756399" y="2666194"/>
            <a:ext cx="884704" cy="820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22"/>
          <p:cNvPicPr preferRelativeResize="0"/>
          <p:nvPr/>
        </p:nvPicPr>
        <p:blipFill rotWithShape="1">
          <a:blip r:embed="rId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79988" y="174963"/>
            <a:ext cx="4769175" cy="305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22"/>
          <p:cNvPicPr preferRelativeResize="0"/>
          <p:nvPr/>
        </p:nvPicPr>
        <p:blipFill rotWithShape="1">
          <a:blip r:embed="rId10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86615" y="2204451"/>
            <a:ext cx="819909" cy="1093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22"/>
          <p:cNvPicPr preferRelativeResize="0"/>
          <p:nvPr/>
        </p:nvPicPr>
        <p:blipFill rotWithShape="1">
          <a:blip r:embed="rId11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6991" y="498863"/>
            <a:ext cx="317056" cy="31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22"/>
          <p:cNvPicPr preferRelativeResize="0"/>
          <p:nvPr/>
        </p:nvPicPr>
        <p:blipFill rotWithShape="1">
          <a:blip r:embed="rId11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64054" y="448613"/>
            <a:ext cx="317056" cy="31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22"/>
          <p:cNvPicPr preferRelativeResize="0"/>
          <p:nvPr/>
        </p:nvPicPr>
        <p:blipFill rotWithShape="1">
          <a:blip r:embed="rId11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64041" y="732863"/>
            <a:ext cx="317056" cy="31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22"/>
          <p:cNvPicPr preferRelativeResize="0"/>
          <p:nvPr/>
        </p:nvPicPr>
        <p:blipFill rotWithShape="1">
          <a:blip r:embed="rId1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775" y="68800"/>
            <a:ext cx="1890898" cy="1645672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Google Shape;359;p22"/>
          <p:cNvSpPr txBox="1"/>
          <p:nvPr/>
        </p:nvSpPr>
        <p:spPr>
          <a:xfrm>
            <a:off x="387650" y="174975"/>
            <a:ext cx="1081200" cy="14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1" i="0" u="none" strike="noStrike" cap="none">
              <a:solidFill>
                <a:srgbClr val="1155CC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" sz="1900" b="1">
                <a:solidFill>
                  <a:srgbClr val="1155CC"/>
                </a:solidFill>
                <a:latin typeface="Caveat"/>
                <a:ea typeface="Caveat"/>
                <a:cs typeface="Caveat"/>
                <a:sym typeface="Caveat"/>
              </a:rPr>
              <a:t>Teaching</a:t>
            </a:r>
            <a:endParaRPr sz="1900" b="1">
              <a:solidFill>
                <a:srgbClr val="1155CC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" sz="1900" b="1">
                <a:solidFill>
                  <a:srgbClr val="1155CC"/>
                </a:solidFill>
                <a:latin typeface="Caveat"/>
                <a:ea typeface="Caveat"/>
                <a:cs typeface="Caveat"/>
                <a:sym typeface="Caveat"/>
              </a:rPr>
              <a:t>And</a:t>
            </a:r>
            <a:endParaRPr sz="1900" b="1">
              <a:solidFill>
                <a:srgbClr val="1155CC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" sz="1900" b="1">
                <a:solidFill>
                  <a:srgbClr val="1155CC"/>
                </a:solidFill>
                <a:latin typeface="Caveat"/>
                <a:ea typeface="Caveat"/>
                <a:cs typeface="Caveat"/>
                <a:sym typeface="Caveat"/>
              </a:rPr>
              <a:t>Learning</a:t>
            </a:r>
            <a:endParaRPr sz="1900" b="1">
              <a:solidFill>
                <a:srgbClr val="1155CC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360" name="Google Shape;360;p22"/>
          <p:cNvPicPr preferRelativeResize="0"/>
          <p:nvPr/>
        </p:nvPicPr>
        <p:blipFill rotWithShape="1">
          <a:blip r:embed="rId1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5400000">
            <a:off x="4172399" y="3101025"/>
            <a:ext cx="784525" cy="3246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22"/>
          <p:cNvPicPr preferRelativeResize="0"/>
          <p:nvPr/>
        </p:nvPicPr>
        <p:blipFill rotWithShape="1">
          <a:blip r:embed="rId1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4643761" y="2306344"/>
            <a:ext cx="2183225" cy="3064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22"/>
          <p:cNvPicPr preferRelativeResize="0"/>
          <p:nvPr/>
        </p:nvPicPr>
        <p:blipFill rotWithShape="1">
          <a:blip r:embed="rId1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33248" y="2286161"/>
            <a:ext cx="2261975" cy="3174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p22"/>
          <p:cNvPicPr preferRelativeResize="0"/>
          <p:nvPr/>
        </p:nvPicPr>
        <p:blipFill rotWithShape="1">
          <a:blip r:embed="rId1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3841250" y="3655135"/>
            <a:ext cx="1081200" cy="1199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22"/>
          <p:cNvPicPr preferRelativeResize="0"/>
          <p:nvPr/>
        </p:nvPicPr>
        <p:blipFill rotWithShape="1">
          <a:blip r:embed="rId1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08072">
            <a:off x="3984275" y="3696879"/>
            <a:ext cx="718254" cy="239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p22"/>
          <p:cNvPicPr preferRelativeResize="0"/>
          <p:nvPr/>
        </p:nvPicPr>
        <p:blipFill rotWithShape="1">
          <a:blip r:embed="rId1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98576" y="2101059"/>
            <a:ext cx="317050" cy="1212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Google Shape;366;p22"/>
          <p:cNvPicPr preferRelativeResize="0"/>
          <p:nvPr/>
        </p:nvPicPr>
        <p:blipFill rotWithShape="1">
          <a:blip r:embed="rId1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676258">
            <a:off x="4230847" y="3630471"/>
            <a:ext cx="500312" cy="250163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Google Shape;367;p22"/>
          <p:cNvSpPr/>
          <p:nvPr/>
        </p:nvSpPr>
        <p:spPr>
          <a:xfrm>
            <a:off x="7233300" y="3438675"/>
            <a:ext cx="1425000" cy="441600"/>
          </a:xfrm>
          <a:prstGeom prst="wave">
            <a:avLst>
              <a:gd name="adj1" fmla="val 12500"/>
              <a:gd name="adj2" fmla="val 0"/>
            </a:avLst>
          </a:prstGeom>
          <a:gradFill>
            <a:gsLst>
              <a:gs pos="0">
                <a:srgbClr val="F5D0D0"/>
              </a:gs>
              <a:gs pos="100000">
                <a:srgbClr val="D96868"/>
              </a:gs>
            </a:gsLst>
            <a:lin ang="5400012" scaled="0"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0" i="0" u="none" strike="noStrike" cap="none">
                <a:solidFill>
                  <a:srgbClr val="F3F3F3"/>
                </a:solidFill>
                <a:latin typeface="Lobster"/>
                <a:ea typeface="Lobster"/>
                <a:cs typeface="Lobster"/>
                <a:sym typeface="Lobster"/>
              </a:rPr>
              <a:t>Principal</a:t>
            </a:r>
            <a:endParaRPr sz="2000" b="0" i="0" u="none" strike="noStrike" cap="none">
              <a:solidFill>
                <a:srgbClr val="F3F3F3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368" name="Google Shape;368;p22"/>
          <p:cNvSpPr/>
          <p:nvPr/>
        </p:nvSpPr>
        <p:spPr>
          <a:xfrm>
            <a:off x="2313800" y="448625"/>
            <a:ext cx="4513200" cy="3174600"/>
          </a:xfrm>
          <a:prstGeom prst="wedgeRoundRectCallout">
            <a:avLst>
              <a:gd name="adj1" fmla="val 50147"/>
              <a:gd name="adj2" fmla="val 22612"/>
              <a:gd name="adj3" fmla="val 0"/>
            </a:avLst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rPr>
              <a:t>SOCIAL EMOTIONAL SUPPORTS</a:t>
            </a:r>
            <a:endParaRPr sz="1800" b="1">
              <a:solidFill>
                <a:schemeClr val="dk1"/>
              </a:solidFill>
              <a:latin typeface="Neucha"/>
              <a:ea typeface="Neucha"/>
              <a:cs typeface="Neucha"/>
              <a:sym typeface="Neucha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Neucha"/>
              <a:ea typeface="Neucha"/>
              <a:cs typeface="Neucha"/>
              <a:sym typeface="Neucha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eucha"/>
              <a:buChar char="●"/>
            </a:pPr>
            <a:r>
              <a:rPr lang="en" sz="1800" b="1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rPr>
              <a:t>PBIS and Second Step lessons will be implemented.</a:t>
            </a:r>
            <a:endParaRPr sz="1800" b="1">
              <a:solidFill>
                <a:schemeClr val="dk1"/>
              </a:solidFill>
              <a:latin typeface="Neucha"/>
              <a:ea typeface="Neucha"/>
              <a:cs typeface="Neucha"/>
              <a:sym typeface="Neucha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eucha"/>
              <a:buChar char="●"/>
            </a:pPr>
            <a:r>
              <a:rPr lang="en" sz="1800" b="1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rPr>
              <a:t>Classroom teachers and school counselors will provide whole group lessons.</a:t>
            </a:r>
            <a:endParaRPr sz="1800" b="1">
              <a:solidFill>
                <a:schemeClr val="dk1"/>
              </a:solidFill>
              <a:latin typeface="Neucha"/>
              <a:ea typeface="Neucha"/>
              <a:cs typeface="Neucha"/>
              <a:sym typeface="Neucha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eucha"/>
              <a:buChar char="●"/>
            </a:pPr>
            <a:r>
              <a:rPr lang="en" sz="1800" b="1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rPr>
              <a:t>Additional support from school counselors and district social workers will continue to be available to all students and families.</a:t>
            </a:r>
            <a:endParaRPr sz="1800" b="1">
              <a:solidFill>
                <a:schemeClr val="dk1"/>
              </a:solidFill>
              <a:latin typeface="Neucha"/>
              <a:ea typeface="Neucha"/>
              <a:cs typeface="Neucha"/>
              <a:sym typeface="Neucha"/>
            </a:endParaRPr>
          </a:p>
        </p:txBody>
      </p:sp>
      <p:pic>
        <p:nvPicPr>
          <p:cNvPr id="369" name="Google Shape;369;p22"/>
          <p:cNvPicPr preferRelativeResize="0"/>
          <p:nvPr/>
        </p:nvPicPr>
        <p:blipFill rotWithShape="1">
          <a:blip r:embed="rId20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59450" y="321749"/>
            <a:ext cx="756801" cy="1139745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70" name="Google Shape;370;p22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1144187">
            <a:off x="536308" y="2269478"/>
            <a:ext cx="859487" cy="859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Google Shape;371;p22"/>
          <p:cNvPicPr preferRelativeResize="0"/>
          <p:nvPr/>
        </p:nvPicPr>
        <p:blipFill rotWithShape="1">
          <a:blip r:embed="rId21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60100" y="321750"/>
            <a:ext cx="1056150" cy="1590580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6" name="Google Shape;376;p23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1144187">
            <a:off x="-64882" y="1987049"/>
            <a:ext cx="859487" cy="859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Google Shape;377;p23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60325" y="76200"/>
            <a:ext cx="819900" cy="81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p23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617500" y="1801575"/>
            <a:ext cx="1493700" cy="288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" name="Google Shape;379;p23"/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804"/>
          <a:stretch/>
        </p:blipFill>
        <p:spPr>
          <a:xfrm flipH="1">
            <a:off x="6526275" y="3055650"/>
            <a:ext cx="2573675" cy="163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" name="Google Shape;380;p23"/>
          <p:cNvPicPr preferRelativeResize="0"/>
          <p:nvPr/>
        </p:nvPicPr>
        <p:blipFill rotWithShape="1"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835944">
            <a:off x="7756399" y="2666194"/>
            <a:ext cx="884704" cy="820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p23"/>
          <p:cNvPicPr preferRelativeResize="0"/>
          <p:nvPr/>
        </p:nvPicPr>
        <p:blipFill rotWithShape="1">
          <a:blip r:embed="rId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96100" y="251175"/>
            <a:ext cx="4769175" cy="3050050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p23"/>
          <p:cNvSpPr/>
          <p:nvPr/>
        </p:nvSpPr>
        <p:spPr>
          <a:xfrm>
            <a:off x="2464300" y="564525"/>
            <a:ext cx="2264466" cy="1417077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000000"/>
                </a:solidFill>
                <a:latin typeface="Lobster"/>
              </a:rPr>
              <a:t>Reopening Plan </a:t>
            </a:r>
            <a:b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000000"/>
                </a:solidFill>
                <a:latin typeface="Lobster"/>
              </a:rPr>
            </a:br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000000"/>
                </a:solidFill>
                <a:latin typeface="Lobster"/>
              </a:rPr>
              <a:t>2020-2021</a:t>
            </a:r>
          </a:p>
        </p:txBody>
      </p:sp>
      <p:pic>
        <p:nvPicPr>
          <p:cNvPr id="383" name="Google Shape;383;p23"/>
          <p:cNvPicPr preferRelativeResize="0"/>
          <p:nvPr/>
        </p:nvPicPr>
        <p:blipFill rotWithShape="1">
          <a:blip r:embed="rId10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86615" y="2204451"/>
            <a:ext cx="819909" cy="1093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p23"/>
          <p:cNvPicPr preferRelativeResize="0"/>
          <p:nvPr/>
        </p:nvPicPr>
        <p:blipFill rotWithShape="1">
          <a:blip r:embed="rId11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6991" y="498863"/>
            <a:ext cx="317056" cy="31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p23"/>
          <p:cNvPicPr preferRelativeResize="0"/>
          <p:nvPr/>
        </p:nvPicPr>
        <p:blipFill rotWithShape="1">
          <a:blip r:embed="rId11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64054" y="448613"/>
            <a:ext cx="317056" cy="31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Google Shape;386;p23"/>
          <p:cNvPicPr preferRelativeResize="0"/>
          <p:nvPr/>
        </p:nvPicPr>
        <p:blipFill rotWithShape="1">
          <a:blip r:embed="rId11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64041" y="732863"/>
            <a:ext cx="317056" cy="31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" name="Google Shape;387;p23"/>
          <p:cNvPicPr preferRelativeResize="0"/>
          <p:nvPr/>
        </p:nvPicPr>
        <p:blipFill rotWithShape="1">
          <a:blip r:embed="rId1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476" y="1280"/>
            <a:ext cx="1890898" cy="1763824"/>
          </a:xfrm>
          <a:prstGeom prst="rect">
            <a:avLst/>
          </a:prstGeom>
          <a:noFill/>
          <a:ln>
            <a:noFill/>
          </a:ln>
        </p:spPr>
      </p:pic>
      <p:sp>
        <p:nvSpPr>
          <p:cNvPr id="388" name="Google Shape;388;p23"/>
          <p:cNvSpPr txBox="1"/>
          <p:nvPr/>
        </p:nvSpPr>
        <p:spPr>
          <a:xfrm>
            <a:off x="437650" y="376250"/>
            <a:ext cx="1081200" cy="11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" sz="1900" b="1">
                <a:solidFill>
                  <a:srgbClr val="1155CC"/>
                </a:solidFill>
                <a:latin typeface="Caveat"/>
                <a:ea typeface="Caveat"/>
                <a:cs typeface="Caveat"/>
                <a:sym typeface="Caveat"/>
              </a:rPr>
              <a:t>Health</a:t>
            </a:r>
            <a:endParaRPr sz="1900" b="1">
              <a:solidFill>
                <a:srgbClr val="1155CC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" sz="1900" b="1">
                <a:solidFill>
                  <a:srgbClr val="1155CC"/>
                </a:solidFill>
                <a:latin typeface="Caveat"/>
                <a:ea typeface="Caveat"/>
                <a:cs typeface="Caveat"/>
                <a:sym typeface="Caveat"/>
              </a:rPr>
              <a:t>And</a:t>
            </a:r>
            <a:endParaRPr sz="1900" b="1">
              <a:solidFill>
                <a:srgbClr val="1155CC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" sz="1900" b="1">
                <a:solidFill>
                  <a:srgbClr val="1155CC"/>
                </a:solidFill>
                <a:latin typeface="Caveat"/>
                <a:ea typeface="Caveat"/>
                <a:cs typeface="Caveat"/>
                <a:sym typeface="Caveat"/>
              </a:rPr>
              <a:t>Wellness</a:t>
            </a:r>
            <a:endParaRPr sz="1900" b="1">
              <a:solidFill>
                <a:srgbClr val="1155CC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389" name="Google Shape;389;p23"/>
          <p:cNvPicPr preferRelativeResize="0"/>
          <p:nvPr/>
        </p:nvPicPr>
        <p:blipFill rotWithShape="1">
          <a:blip r:embed="rId1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5400000">
            <a:off x="4172399" y="3101025"/>
            <a:ext cx="784525" cy="3246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" name="Google Shape;390;p23"/>
          <p:cNvPicPr preferRelativeResize="0"/>
          <p:nvPr/>
        </p:nvPicPr>
        <p:blipFill rotWithShape="1">
          <a:blip r:embed="rId1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4567536" y="2341419"/>
            <a:ext cx="2183225" cy="3064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91" name="Google Shape;391;p23"/>
          <p:cNvPicPr preferRelativeResize="0"/>
          <p:nvPr/>
        </p:nvPicPr>
        <p:blipFill rotWithShape="1">
          <a:blip r:embed="rId1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6261" y="2362386"/>
            <a:ext cx="2261975" cy="3174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p23"/>
          <p:cNvPicPr preferRelativeResize="0"/>
          <p:nvPr/>
        </p:nvPicPr>
        <p:blipFill rotWithShape="1">
          <a:blip r:embed="rId1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3841250" y="3655135"/>
            <a:ext cx="1081200" cy="1199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3" name="Google Shape;393;p23"/>
          <p:cNvPicPr preferRelativeResize="0"/>
          <p:nvPr/>
        </p:nvPicPr>
        <p:blipFill rotWithShape="1">
          <a:blip r:embed="rId1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08075">
            <a:off x="3984275" y="3696879"/>
            <a:ext cx="718252" cy="239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" name="Google Shape;394;p23"/>
          <p:cNvPicPr preferRelativeResize="0"/>
          <p:nvPr/>
        </p:nvPicPr>
        <p:blipFill rotWithShape="1">
          <a:blip r:embed="rId1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86625" y="3648425"/>
            <a:ext cx="317050" cy="1212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" name="Google Shape;395;p23"/>
          <p:cNvPicPr preferRelativeResize="0"/>
          <p:nvPr/>
        </p:nvPicPr>
        <p:blipFill rotWithShape="1">
          <a:blip r:embed="rId1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676258">
            <a:off x="4230847" y="3630471"/>
            <a:ext cx="500312" cy="250163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Google Shape;396;p23"/>
          <p:cNvSpPr/>
          <p:nvPr/>
        </p:nvSpPr>
        <p:spPr>
          <a:xfrm>
            <a:off x="7233300" y="3438675"/>
            <a:ext cx="1425000" cy="441600"/>
          </a:xfrm>
          <a:prstGeom prst="wave">
            <a:avLst>
              <a:gd name="adj1" fmla="val 12500"/>
              <a:gd name="adj2" fmla="val 0"/>
            </a:avLst>
          </a:prstGeom>
          <a:gradFill>
            <a:gsLst>
              <a:gs pos="0">
                <a:srgbClr val="F5D0D0"/>
              </a:gs>
              <a:gs pos="100000">
                <a:srgbClr val="D96868"/>
              </a:gs>
            </a:gsLst>
            <a:lin ang="5400012" scaled="0"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0" i="0" u="none" strike="noStrike" cap="none">
                <a:solidFill>
                  <a:srgbClr val="F3F3F3"/>
                </a:solidFill>
                <a:latin typeface="Lobster"/>
                <a:ea typeface="Lobster"/>
                <a:cs typeface="Lobster"/>
                <a:sym typeface="Lobster"/>
              </a:rPr>
              <a:t>Principal</a:t>
            </a:r>
            <a:endParaRPr sz="2000" b="0" i="0" u="none" strike="noStrike" cap="none">
              <a:solidFill>
                <a:srgbClr val="F3F3F3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397" name="Google Shape;397;p23"/>
          <p:cNvSpPr/>
          <p:nvPr/>
        </p:nvSpPr>
        <p:spPr>
          <a:xfrm>
            <a:off x="1967625" y="376250"/>
            <a:ext cx="4972800" cy="3174600"/>
          </a:xfrm>
          <a:prstGeom prst="wedgeRoundRectCallout">
            <a:avLst>
              <a:gd name="adj1" fmla="val -54755"/>
              <a:gd name="adj2" fmla="val 17530"/>
              <a:gd name="adj3" fmla="val 0"/>
            </a:avLst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b="1">
              <a:solidFill>
                <a:schemeClr val="dk1"/>
              </a:solidFill>
              <a:latin typeface="Neucha"/>
              <a:ea typeface="Neucha"/>
              <a:cs typeface="Neucha"/>
              <a:sym typeface="Neuch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600" b="1" u="sng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rPr>
              <a:t>MASK POLICY</a:t>
            </a:r>
            <a:endParaRPr sz="1600" b="1" u="sng">
              <a:solidFill>
                <a:schemeClr val="dk1"/>
              </a:solidFill>
              <a:latin typeface="Neucha"/>
              <a:ea typeface="Neucha"/>
              <a:cs typeface="Neucha"/>
              <a:sym typeface="Neuch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600" b="1">
              <a:solidFill>
                <a:schemeClr val="dk1"/>
              </a:solidFill>
              <a:latin typeface="Neucha"/>
              <a:ea typeface="Neucha"/>
              <a:cs typeface="Neucha"/>
              <a:sym typeface="Neuch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600" b="1" i="0" u="none" strike="noStrike" cap="none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rPr>
              <a:t>All students</a:t>
            </a:r>
            <a:r>
              <a:rPr lang="en" sz="1600" b="1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rPr>
              <a:t>, </a:t>
            </a:r>
            <a:r>
              <a:rPr lang="en" sz="1600" b="1" i="0" u="none" strike="noStrike" cap="none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rPr>
              <a:t>staff, and visitors will be expected to wear a </a:t>
            </a:r>
            <a:r>
              <a:rPr lang="en" sz="1600" b="1" u="sng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rPr>
              <a:t>mask</a:t>
            </a:r>
            <a:r>
              <a:rPr lang="en" sz="1600" b="1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rPr>
              <a:t> when entering the school. </a:t>
            </a:r>
            <a:r>
              <a:rPr lang="en" sz="1600" b="1" i="0" u="none" strike="noStrike" cap="none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rPr>
              <a:t>T</a:t>
            </a:r>
            <a:r>
              <a:rPr lang="en" sz="1600" b="1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rPr>
              <a:t>his includes both disposable and reusable masks.  For everyone’s safety, disposable masks should not be reused and reusable masks should be washed daily. </a:t>
            </a:r>
            <a:endParaRPr sz="1600" b="1" i="0" u="none" strike="noStrike" cap="none">
              <a:solidFill>
                <a:schemeClr val="dk1"/>
              </a:solidFill>
              <a:latin typeface="Neucha"/>
              <a:ea typeface="Neucha"/>
              <a:cs typeface="Neucha"/>
              <a:sym typeface="Neuch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" sz="1600" b="1" i="0" u="none" strike="noStrike" cap="none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rPr>
            </a:br>
            <a:r>
              <a:rPr lang="en" sz="1900" b="1" i="0" u="none" strike="noStrike" cap="none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rPr>
              <a:t>*</a:t>
            </a:r>
            <a:r>
              <a:rPr lang="en" sz="1600" b="1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rPr>
              <a:t>Please follow this link for more guidance on </a:t>
            </a:r>
            <a:r>
              <a:rPr lang="en" sz="1600" b="1" u="sng">
                <a:solidFill>
                  <a:srgbClr val="0000FF"/>
                </a:solidFill>
                <a:latin typeface="Neucha"/>
                <a:ea typeface="Neucha"/>
                <a:cs typeface="Neucha"/>
                <a:sym typeface="Neucha"/>
                <a:hlinkClick r:id="rId2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wearing masks and good respiratory hygiene</a:t>
            </a:r>
            <a:r>
              <a:rPr lang="en" sz="1700" b="1">
                <a:solidFill>
                  <a:srgbClr val="0000FF"/>
                </a:solidFill>
                <a:latin typeface="Neucha"/>
                <a:ea typeface="Neucha"/>
                <a:cs typeface="Neucha"/>
                <a:sym typeface="Neucha"/>
              </a:rPr>
              <a:t> </a:t>
            </a:r>
            <a:endParaRPr sz="1700" b="1">
              <a:solidFill>
                <a:srgbClr val="0000FF"/>
              </a:solidFill>
              <a:latin typeface="Neucha"/>
              <a:ea typeface="Neucha"/>
              <a:cs typeface="Neucha"/>
              <a:sym typeface="Neucha"/>
            </a:endParaRPr>
          </a:p>
          <a:p>
            <a:pPr marL="0" marR="155448" lvl="1" indent="0" algn="l" rtl="0">
              <a:lnSpc>
                <a:spcPct val="100000"/>
              </a:lnSpc>
              <a:spcBef>
                <a:spcPts val="1320"/>
              </a:spcBef>
              <a:spcAft>
                <a:spcPts val="0"/>
              </a:spcAft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 b="1" i="0" u="none" strike="noStrike" cap="none">
              <a:solidFill>
                <a:schemeClr val="dk1"/>
              </a:solidFill>
              <a:latin typeface="Neucha"/>
              <a:ea typeface="Neucha"/>
              <a:cs typeface="Neucha"/>
              <a:sym typeface="Neucha"/>
            </a:endParaRPr>
          </a:p>
        </p:txBody>
      </p:sp>
      <p:pic>
        <p:nvPicPr>
          <p:cNvPr id="398" name="Google Shape;398;p23" descr="Bitmoji Image"/>
          <p:cNvPicPr preferRelativeResize="0"/>
          <p:nvPr/>
        </p:nvPicPr>
        <p:blipFill rotWithShape="1">
          <a:blip r:embed="rId21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0038" y="1574713"/>
            <a:ext cx="1840500" cy="333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p23"/>
          <p:cNvPicPr preferRelativeResize="0"/>
          <p:nvPr/>
        </p:nvPicPr>
        <p:blipFill rotWithShape="1">
          <a:blip r:embed="rId2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6650" y="2118600"/>
            <a:ext cx="1088107" cy="725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p23"/>
          <p:cNvPicPr preferRelativeResize="0"/>
          <p:nvPr/>
        </p:nvPicPr>
        <p:blipFill rotWithShape="1">
          <a:blip r:embed="rId2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10325" y="267400"/>
            <a:ext cx="1056150" cy="1417075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5" name="Google Shape;405;p24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1144187">
            <a:off x="-64882" y="1987049"/>
            <a:ext cx="859487" cy="859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406" name="Google Shape;406;p24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60325" y="76200"/>
            <a:ext cx="819900" cy="81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p24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617500" y="1801575"/>
            <a:ext cx="1493700" cy="288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8" name="Google Shape;408;p24"/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804"/>
          <a:stretch/>
        </p:blipFill>
        <p:spPr>
          <a:xfrm flipH="1">
            <a:off x="6526275" y="3055650"/>
            <a:ext cx="2573675" cy="163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" name="Google Shape;409;p24"/>
          <p:cNvPicPr preferRelativeResize="0"/>
          <p:nvPr/>
        </p:nvPicPr>
        <p:blipFill rotWithShape="1"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835944">
            <a:off x="7756399" y="2666194"/>
            <a:ext cx="884704" cy="820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" name="Google Shape;410;p24"/>
          <p:cNvPicPr preferRelativeResize="0"/>
          <p:nvPr/>
        </p:nvPicPr>
        <p:blipFill rotWithShape="1">
          <a:blip r:embed="rId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96100" y="251175"/>
            <a:ext cx="4769175" cy="3050050"/>
          </a:xfrm>
          <a:prstGeom prst="rect">
            <a:avLst/>
          </a:prstGeom>
          <a:noFill/>
          <a:ln>
            <a:noFill/>
          </a:ln>
        </p:spPr>
      </p:pic>
      <p:sp>
        <p:nvSpPr>
          <p:cNvPr id="411" name="Google Shape;411;p24"/>
          <p:cNvSpPr/>
          <p:nvPr/>
        </p:nvSpPr>
        <p:spPr>
          <a:xfrm>
            <a:off x="2464300" y="564525"/>
            <a:ext cx="2264464" cy="141707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000000"/>
                </a:solidFill>
                <a:latin typeface="Lobster"/>
              </a:rPr>
              <a:t>Reopening Plan </a:t>
            </a:r>
            <a:b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000000"/>
                </a:solidFill>
                <a:latin typeface="Lobster"/>
              </a:rPr>
            </a:br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000000"/>
                </a:solidFill>
                <a:latin typeface="Lobster"/>
              </a:rPr>
              <a:t>2020-2021</a:t>
            </a:r>
          </a:p>
        </p:txBody>
      </p:sp>
      <p:pic>
        <p:nvPicPr>
          <p:cNvPr id="412" name="Google Shape;412;p24"/>
          <p:cNvPicPr preferRelativeResize="0"/>
          <p:nvPr/>
        </p:nvPicPr>
        <p:blipFill rotWithShape="1">
          <a:blip r:embed="rId10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86615" y="2204451"/>
            <a:ext cx="819909" cy="1093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p24"/>
          <p:cNvPicPr preferRelativeResize="0"/>
          <p:nvPr/>
        </p:nvPicPr>
        <p:blipFill rotWithShape="1">
          <a:blip r:embed="rId11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6991" y="498863"/>
            <a:ext cx="317056" cy="31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4" name="Google Shape;414;p24"/>
          <p:cNvPicPr preferRelativeResize="0"/>
          <p:nvPr/>
        </p:nvPicPr>
        <p:blipFill rotWithShape="1">
          <a:blip r:embed="rId11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64054" y="448613"/>
            <a:ext cx="317056" cy="31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Google Shape;415;p24"/>
          <p:cNvPicPr preferRelativeResize="0"/>
          <p:nvPr/>
        </p:nvPicPr>
        <p:blipFill rotWithShape="1">
          <a:blip r:embed="rId11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64041" y="732863"/>
            <a:ext cx="317056" cy="31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Google Shape;416;p24"/>
          <p:cNvPicPr preferRelativeResize="0"/>
          <p:nvPr/>
        </p:nvPicPr>
        <p:blipFill rotWithShape="1">
          <a:blip r:embed="rId1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476" y="1280"/>
            <a:ext cx="1890898" cy="1763824"/>
          </a:xfrm>
          <a:prstGeom prst="rect">
            <a:avLst/>
          </a:prstGeom>
          <a:noFill/>
          <a:ln>
            <a:noFill/>
          </a:ln>
        </p:spPr>
      </p:pic>
      <p:sp>
        <p:nvSpPr>
          <p:cNvPr id="417" name="Google Shape;417;p24"/>
          <p:cNvSpPr txBox="1"/>
          <p:nvPr/>
        </p:nvSpPr>
        <p:spPr>
          <a:xfrm>
            <a:off x="437650" y="376250"/>
            <a:ext cx="1081200" cy="11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" sz="1900" b="1">
                <a:solidFill>
                  <a:srgbClr val="1155CC"/>
                </a:solidFill>
                <a:latin typeface="Caveat"/>
                <a:ea typeface="Caveat"/>
                <a:cs typeface="Caveat"/>
                <a:sym typeface="Caveat"/>
              </a:rPr>
              <a:t>Entry Protocols</a:t>
            </a:r>
            <a:endParaRPr sz="1900" b="1">
              <a:solidFill>
                <a:srgbClr val="1155CC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418" name="Google Shape;418;p24"/>
          <p:cNvPicPr preferRelativeResize="0"/>
          <p:nvPr/>
        </p:nvPicPr>
        <p:blipFill rotWithShape="1">
          <a:blip r:embed="rId1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5400000">
            <a:off x="4172399" y="3101025"/>
            <a:ext cx="784525" cy="3246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Google Shape;419;p24"/>
          <p:cNvPicPr preferRelativeResize="0"/>
          <p:nvPr/>
        </p:nvPicPr>
        <p:blipFill rotWithShape="1">
          <a:blip r:embed="rId1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4567536" y="2341419"/>
            <a:ext cx="2183225" cy="3064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20" name="Google Shape;420;p24"/>
          <p:cNvPicPr preferRelativeResize="0"/>
          <p:nvPr/>
        </p:nvPicPr>
        <p:blipFill rotWithShape="1">
          <a:blip r:embed="rId1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6261" y="2362386"/>
            <a:ext cx="2261975" cy="3174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1" name="Google Shape;421;p24"/>
          <p:cNvPicPr preferRelativeResize="0"/>
          <p:nvPr/>
        </p:nvPicPr>
        <p:blipFill rotWithShape="1">
          <a:blip r:embed="rId1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3841250" y="3655135"/>
            <a:ext cx="1081200" cy="1199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422" name="Google Shape;422;p24"/>
          <p:cNvPicPr preferRelativeResize="0"/>
          <p:nvPr/>
        </p:nvPicPr>
        <p:blipFill rotWithShape="1">
          <a:blip r:embed="rId1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08072">
            <a:off x="3984275" y="3696879"/>
            <a:ext cx="718254" cy="239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423" name="Google Shape;423;p24"/>
          <p:cNvPicPr preferRelativeResize="0"/>
          <p:nvPr/>
        </p:nvPicPr>
        <p:blipFill rotWithShape="1">
          <a:blip r:embed="rId1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86625" y="3648425"/>
            <a:ext cx="317050" cy="1212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p24"/>
          <p:cNvPicPr preferRelativeResize="0"/>
          <p:nvPr/>
        </p:nvPicPr>
        <p:blipFill rotWithShape="1">
          <a:blip r:embed="rId1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676258">
            <a:off x="4230847" y="3630471"/>
            <a:ext cx="500312" cy="250163"/>
          </a:xfrm>
          <a:prstGeom prst="rect">
            <a:avLst/>
          </a:prstGeom>
          <a:noFill/>
          <a:ln>
            <a:noFill/>
          </a:ln>
        </p:spPr>
      </p:pic>
      <p:sp>
        <p:nvSpPr>
          <p:cNvPr id="425" name="Google Shape;425;p24"/>
          <p:cNvSpPr/>
          <p:nvPr/>
        </p:nvSpPr>
        <p:spPr>
          <a:xfrm>
            <a:off x="7233300" y="3438675"/>
            <a:ext cx="1425000" cy="441600"/>
          </a:xfrm>
          <a:prstGeom prst="wave">
            <a:avLst>
              <a:gd name="adj1" fmla="val 12500"/>
              <a:gd name="adj2" fmla="val 0"/>
            </a:avLst>
          </a:prstGeom>
          <a:gradFill>
            <a:gsLst>
              <a:gs pos="0">
                <a:srgbClr val="F5D0D0"/>
              </a:gs>
              <a:gs pos="100000">
                <a:srgbClr val="D96868"/>
              </a:gs>
            </a:gsLst>
            <a:lin ang="5400012" scaled="0"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0" i="0" u="none" strike="noStrike" cap="none">
                <a:solidFill>
                  <a:srgbClr val="F3F3F3"/>
                </a:solidFill>
                <a:latin typeface="Lobster"/>
                <a:ea typeface="Lobster"/>
                <a:cs typeface="Lobster"/>
                <a:sym typeface="Lobster"/>
              </a:rPr>
              <a:t>Principal</a:t>
            </a:r>
            <a:endParaRPr sz="2000" b="0" i="0" u="none" strike="noStrike" cap="none">
              <a:solidFill>
                <a:srgbClr val="F3F3F3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426" name="Google Shape;426;p24"/>
          <p:cNvSpPr/>
          <p:nvPr/>
        </p:nvSpPr>
        <p:spPr>
          <a:xfrm>
            <a:off x="1896100" y="376250"/>
            <a:ext cx="5242200" cy="3373200"/>
          </a:xfrm>
          <a:prstGeom prst="wedgeRoundRectCallout">
            <a:avLst>
              <a:gd name="adj1" fmla="val -49877"/>
              <a:gd name="adj2" fmla="val 15845"/>
              <a:gd name="adj3" fmla="val 0"/>
            </a:avLst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2000" b="1" u="sng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rPr>
              <a:t>ARRIVAL</a:t>
            </a:r>
            <a:endParaRPr sz="2000" b="1" u="sng">
              <a:solidFill>
                <a:schemeClr val="dk1"/>
              </a:solidFill>
              <a:latin typeface="Neucha"/>
              <a:ea typeface="Neucha"/>
              <a:cs typeface="Neucha"/>
              <a:sym typeface="Neucha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eucha"/>
              <a:buChar char="●"/>
            </a:pPr>
            <a:r>
              <a:rPr lang="en" sz="1800" b="1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rPr>
              <a:t>All students, staff, and visitors are expected to wash and/or sanitize their hands upon entry.</a:t>
            </a:r>
            <a:endParaRPr sz="1800" b="1">
              <a:solidFill>
                <a:schemeClr val="dk1"/>
              </a:solidFill>
              <a:latin typeface="Neucha"/>
              <a:ea typeface="Neucha"/>
              <a:cs typeface="Neucha"/>
              <a:sym typeface="Neucha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eucha"/>
              <a:buChar char="●"/>
            </a:pPr>
            <a:r>
              <a:rPr lang="en" sz="1800" b="1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rPr>
              <a:t>Any student attending the morning Satellite program will need to be escorted to the gym entry door and signed into Satellite.</a:t>
            </a:r>
            <a:endParaRPr sz="1800" b="1">
              <a:solidFill>
                <a:schemeClr val="dk1"/>
              </a:solidFill>
              <a:latin typeface="Neucha"/>
              <a:ea typeface="Neucha"/>
              <a:cs typeface="Neucha"/>
              <a:sym typeface="Neucha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eucha"/>
              <a:buChar char="●"/>
            </a:pPr>
            <a:r>
              <a:rPr lang="en" sz="1800" b="1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rPr>
              <a:t>All families may enter the PAK parking lot beginning at 8:25 AM.</a:t>
            </a:r>
            <a:endParaRPr sz="1800" b="1">
              <a:solidFill>
                <a:schemeClr val="dk1"/>
              </a:solidFill>
              <a:latin typeface="Neucha"/>
              <a:ea typeface="Neucha"/>
              <a:cs typeface="Neucha"/>
              <a:sym typeface="Neucha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eucha"/>
              <a:buChar char="●"/>
            </a:pPr>
            <a:r>
              <a:rPr lang="en" sz="1800" b="1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rPr>
              <a:t>All students arriving after the start of the school day, 8:40 AM, will need to be escorted to the main entrance.</a:t>
            </a:r>
            <a:endParaRPr sz="1800" b="1">
              <a:solidFill>
                <a:schemeClr val="dk1"/>
              </a:solidFill>
              <a:latin typeface="Neucha"/>
              <a:ea typeface="Neucha"/>
              <a:cs typeface="Neucha"/>
              <a:sym typeface="Neucha"/>
            </a:endParaRPr>
          </a:p>
        </p:txBody>
      </p:sp>
      <p:pic>
        <p:nvPicPr>
          <p:cNvPr id="427" name="Google Shape;427;p24"/>
          <p:cNvPicPr preferRelativeResize="0"/>
          <p:nvPr/>
        </p:nvPicPr>
        <p:blipFill rotWithShape="1">
          <a:blip r:embed="rId20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34458">
            <a:off x="5390257" y="3845996"/>
            <a:ext cx="496535" cy="47798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8" name="Google Shape;428;p24"/>
          <p:cNvPicPr preferRelativeResize="0"/>
          <p:nvPr/>
        </p:nvPicPr>
        <p:blipFill rotWithShape="1">
          <a:blip r:embed="rId21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145199">
            <a:off x="2699008" y="3805162"/>
            <a:ext cx="559633" cy="55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Google Shape;429;p24"/>
          <p:cNvPicPr preferRelativeResize="0"/>
          <p:nvPr/>
        </p:nvPicPr>
        <p:blipFill rotWithShape="1">
          <a:blip r:embed="rId2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10325" y="267400"/>
            <a:ext cx="1056150" cy="1417075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4" name="Google Shape;434;p25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1144187">
            <a:off x="-64882" y="1987049"/>
            <a:ext cx="859487" cy="859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435" name="Google Shape;435;p25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60325" y="76200"/>
            <a:ext cx="819900" cy="81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6" name="Google Shape;436;p25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617500" y="1801575"/>
            <a:ext cx="1493700" cy="288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7" name="Google Shape;437;p25"/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804"/>
          <a:stretch/>
        </p:blipFill>
        <p:spPr>
          <a:xfrm flipH="1">
            <a:off x="6526275" y="3055650"/>
            <a:ext cx="2573675" cy="163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8" name="Google Shape;438;p25"/>
          <p:cNvPicPr preferRelativeResize="0"/>
          <p:nvPr/>
        </p:nvPicPr>
        <p:blipFill rotWithShape="1"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835944">
            <a:off x="7756399" y="2666194"/>
            <a:ext cx="884704" cy="820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39" name="Google Shape;439;p25"/>
          <p:cNvPicPr preferRelativeResize="0"/>
          <p:nvPr/>
        </p:nvPicPr>
        <p:blipFill rotWithShape="1">
          <a:blip r:embed="rId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6261" y="240753"/>
            <a:ext cx="4769175" cy="305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0" name="Google Shape;440;p25"/>
          <p:cNvPicPr preferRelativeResize="0"/>
          <p:nvPr/>
        </p:nvPicPr>
        <p:blipFill rotWithShape="1">
          <a:blip r:embed="rId10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86615" y="2204451"/>
            <a:ext cx="819909" cy="1093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41" name="Google Shape;441;p25"/>
          <p:cNvPicPr preferRelativeResize="0"/>
          <p:nvPr/>
        </p:nvPicPr>
        <p:blipFill rotWithShape="1">
          <a:blip r:embed="rId11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6991" y="498863"/>
            <a:ext cx="317056" cy="31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2" name="Google Shape;442;p25"/>
          <p:cNvPicPr preferRelativeResize="0"/>
          <p:nvPr/>
        </p:nvPicPr>
        <p:blipFill rotWithShape="1">
          <a:blip r:embed="rId11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64054" y="448613"/>
            <a:ext cx="317056" cy="31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3" name="Google Shape;443;p25"/>
          <p:cNvPicPr preferRelativeResize="0"/>
          <p:nvPr/>
        </p:nvPicPr>
        <p:blipFill rotWithShape="1">
          <a:blip r:embed="rId11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64041" y="732863"/>
            <a:ext cx="317056" cy="31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4" name="Google Shape;444;p25"/>
          <p:cNvPicPr preferRelativeResize="0"/>
          <p:nvPr/>
        </p:nvPicPr>
        <p:blipFill rotWithShape="1">
          <a:blip r:embed="rId1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350" y="11750"/>
            <a:ext cx="1890898" cy="1645672"/>
          </a:xfrm>
          <a:prstGeom prst="rect">
            <a:avLst/>
          </a:prstGeom>
          <a:noFill/>
          <a:ln>
            <a:noFill/>
          </a:ln>
        </p:spPr>
      </p:pic>
      <p:sp>
        <p:nvSpPr>
          <p:cNvPr id="445" name="Google Shape;445;p25"/>
          <p:cNvSpPr txBox="1"/>
          <p:nvPr/>
        </p:nvSpPr>
        <p:spPr>
          <a:xfrm>
            <a:off x="455500" y="300475"/>
            <a:ext cx="991500" cy="13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5717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" sz="1900" b="1">
                <a:solidFill>
                  <a:srgbClr val="1155CC"/>
                </a:solidFill>
                <a:latin typeface="Caveat"/>
                <a:ea typeface="Caveat"/>
                <a:cs typeface="Caveat"/>
                <a:sym typeface="Caveat"/>
              </a:rPr>
              <a:t>Entry</a:t>
            </a:r>
            <a:endParaRPr sz="1900" b="1">
              <a:solidFill>
                <a:srgbClr val="1155CC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" sz="1900" b="1">
                <a:solidFill>
                  <a:srgbClr val="1155CC"/>
                </a:solidFill>
                <a:latin typeface="Caveat"/>
                <a:ea typeface="Caveat"/>
                <a:cs typeface="Caveat"/>
                <a:sym typeface="Caveat"/>
              </a:rPr>
              <a:t>Protocols</a:t>
            </a:r>
            <a:endParaRPr sz="1900" b="1">
              <a:solidFill>
                <a:srgbClr val="1155CC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446" name="Google Shape;446;p25"/>
          <p:cNvPicPr preferRelativeResize="0"/>
          <p:nvPr/>
        </p:nvPicPr>
        <p:blipFill rotWithShape="1">
          <a:blip r:embed="rId1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5400000">
            <a:off x="4172399" y="3101025"/>
            <a:ext cx="784525" cy="3246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7" name="Google Shape;447;p25"/>
          <p:cNvPicPr preferRelativeResize="0"/>
          <p:nvPr/>
        </p:nvPicPr>
        <p:blipFill rotWithShape="1">
          <a:blip r:embed="rId1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3841250" y="3655135"/>
            <a:ext cx="1081200" cy="1199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448" name="Google Shape;448;p25"/>
          <p:cNvPicPr preferRelativeResize="0"/>
          <p:nvPr/>
        </p:nvPicPr>
        <p:blipFill rotWithShape="1">
          <a:blip r:embed="rId1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08072">
            <a:off x="3984275" y="3696879"/>
            <a:ext cx="718254" cy="239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449" name="Google Shape;449;p25"/>
          <p:cNvPicPr preferRelativeResize="0"/>
          <p:nvPr/>
        </p:nvPicPr>
        <p:blipFill rotWithShape="1">
          <a:blip r:embed="rId1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86625" y="3648425"/>
            <a:ext cx="317050" cy="1212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450" name="Google Shape;450;p25"/>
          <p:cNvPicPr preferRelativeResize="0"/>
          <p:nvPr/>
        </p:nvPicPr>
        <p:blipFill rotWithShape="1">
          <a:blip r:embed="rId1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676258">
            <a:off x="4230847" y="3630471"/>
            <a:ext cx="500312" cy="250163"/>
          </a:xfrm>
          <a:prstGeom prst="rect">
            <a:avLst/>
          </a:prstGeom>
          <a:noFill/>
          <a:ln>
            <a:noFill/>
          </a:ln>
        </p:spPr>
      </p:pic>
      <p:sp>
        <p:nvSpPr>
          <p:cNvPr id="451" name="Google Shape;451;p25"/>
          <p:cNvSpPr/>
          <p:nvPr/>
        </p:nvSpPr>
        <p:spPr>
          <a:xfrm>
            <a:off x="7233300" y="3438675"/>
            <a:ext cx="1425000" cy="441600"/>
          </a:xfrm>
          <a:prstGeom prst="wave">
            <a:avLst>
              <a:gd name="adj1" fmla="val 12500"/>
              <a:gd name="adj2" fmla="val 0"/>
            </a:avLst>
          </a:prstGeom>
          <a:gradFill>
            <a:gsLst>
              <a:gs pos="0">
                <a:srgbClr val="F5D0D0"/>
              </a:gs>
              <a:gs pos="100000">
                <a:srgbClr val="D96868"/>
              </a:gs>
            </a:gsLst>
            <a:lin ang="5400012" scaled="0"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0" i="0" u="none" strike="noStrike" cap="none">
                <a:solidFill>
                  <a:srgbClr val="F3F3F3"/>
                </a:solidFill>
                <a:latin typeface="Lobster"/>
                <a:ea typeface="Lobster"/>
                <a:cs typeface="Lobster"/>
                <a:sym typeface="Lobster"/>
              </a:rPr>
              <a:t>Principal</a:t>
            </a:r>
            <a:endParaRPr sz="2000" b="0" i="0" u="none" strike="noStrike" cap="none">
              <a:solidFill>
                <a:srgbClr val="F3F3F3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452" name="Google Shape;452;p25"/>
          <p:cNvSpPr/>
          <p:nvPr/>
        </p:nvSpPr>
        <p:spPr>
          <a:xfrm>
            <a:off x="1974000" y="240750"/>
            <a:ext cx="4634100" cy="4692000"/>
          </a:xfrm>
          <a:prstGeom prst="wedgeRoundRectCallout">
            <a:avLst>
              <a:gd name="adj1" fmla="val -25807"/>
              <a:gd name="adj2" fmla="val 50323"/>
              <a:gd name="adj3" fmla="val 0"/>
            </a:avLst>
          </a:prstGeom>
          <a:solidFill>
            <a:srgbClr val="CFE2F3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u="sng">
                <a:latin typeface="Neucha"/>
                <a:ea typeface="Neucha"/>
                <a:cs typeface="Neucha"/>
                <a:sym typeface="Neucha"/>
              </a:rPr>
              <a:t>ARRIVAL</a:t>
            </a:r>
            <a:endParaRPr sz="1800" b="1">
              <a:latin typeface="Neucha"/>
              <a:ea typeface="Neucha"/>
              <a:cs typeface="Neucha"/>
              <a:sym typeface="Neuch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600" b="1" u="sng">
                <a:latin typeface="Neucha"/>
                <a:ea typeface="Neucha"/>
                <a:cs typeface="Neucha"/>
                <a:sym typeface="Neucha"/>
              </a:rPr>
              <a:t>VEHICLE </a:t>
            </a:r>
            <a:r>
              <a:rPr lang="en" sz="1600" b="1" i="0" u="sng" strike="noStrike" cap="none">
                <a:latin typeface="Neucha"/>
                <a:ea typeface="Neucha"/>
                <a:cs typeface="Neucha"/>
                <a:sym typeface="Neucha"/>
              </a:rPr>
              <a:t>DROP OFF BEGINS AT 8:25 </a:t>
            </a:r>
            <a:r>
              <a:rPr lang="en" sz="1600" b="1" u="sng">
                <a:latin typeface="Neucha"/>
                <a:ea typeface="Neucha"/>
                <a:cs typeface="Neucha"/>
                <a:sym typeface="Neucha"/>
              </a:rPr>
              <a:t>AM:</a:t>
            </a:r>
            <a:r>
              <a:rPr lang="en" sz="1600" b="1" i="0" u="none" strike="noStrike" cap="none">
                <a:latin typeface="Neucha"/>
                <a:ea typeface="Neucha"/>
                <a:cs typeface="Neucha"/>
                <a:sym typeface="Neucha"/>
              </a:rPr>
              <a:t> </a:t>
            </a:r>
            <a:endParaRPr sz="1600" b="1" i="0" u="none" strike="noStrike" cap="none">
              <a:latin typeface="Neucha"/>
              <a:ea typeface="Neucha"/>
              <a:cs typeface="Neucha"/>
              <a:sym typeface="Neucha"/>
            </a:endParaRPr>
          </a:p>
          <a:p>
            <a:pPr marL="4572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Neucha"/>
              <a:buChar char="●"/>
            </a:pPr>
            <a:r>
              <a:rPr lang="en" sz="1500" b="1" i="0" u="none" strike="noStrike" cap="none">
                <a:latin typeface="Neucha"/>
                <a:ea typeface="Neucha"/>
                <a:cs typeface="Neucha"/>
                <a:sym typeface="Neucha"/>
              </a:rPr>
              <a:t>Please enter the large parking lo</a:t>
            </a:r>
            <a:r>
              <a:rPr lang="en" sz="1500" b="1">
                <a:latin typeface="Neucha"/>
                <a:ea typeface="Neucha"/>
                <a:cs typeface="Neucha"/>
                <a:sym typeface="Neucha"/>
              </a:rPr>
              <a:t>t on the right hand side following the arrows from the Auburn side of Pakachoag Street. </a:t>
            </a:r>
            <a:r>
              <a:rPr lang="en" sz="1500" b="1" u="sng">
                <a:latin typeface="Neucha"/>
                <a:ea typeface="Neucha"/>
                <a:cs typeface="Neucha"/>
                <a:sym typeface="Neucha"/>
              </a:rPr>
              <a:t>Your child should be on the passenger’s side of the vehicle.</a:t>
            </a:r>
            <a:endParaRPr sz="1500" b="1" u="sng">
              <a:latin typeface="Neucha"/>
              <a:ea typeface="Neucha"/>
              <a:cs typeface="Neucha"/>
              <a:sym typeface="Neucha"/>
            </a:endParaRPr>
          </a:p>
          <a:p>
            <a:pPr marL="4572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Neucha"/>
              <a:buChar char="●"/>
            </a:pPr>
            <a:r>
              <a:rPr lang="en" sz="1500" b="1">
                <a:latin typeface="Neucha"/>
                <a:ea typeface="Neucha"/>
                <a:cs typeface="Neucha"/>
                <a:sym typeface="Neucha"/>
              </a:rPr>
              <a:t>If your child is capable of opening and closing the car door, he/she will exit the vehicle with his/her mask once they receive the thumbs up from a staff member. </a:t>
            </a:r>
            <a:endParaRPr sz="1500" b="1">
              <a:latin typeface="Neucha"/>
              <a:ea typeface="Neucha"/>
              <a:cs typeface="Neucha"/>
              <a:sym typeface="Neucha"/>
            </a:endParaRPr>
          </a:p>
          <a:p>
            <a:pPr marL="4572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Neucha"/>
              <a:buChar char="●"/>
            </a:pPr>
            <a:r>
              <a:rPr lang="en" sz="1500" b="1">
                <a:latin typeface="Neucha"/>
                <a:ea typeface="Neucha"/>
                <a:cs typeface="Neucha"/>
                <a:sym typeface="Neucha"/>
              </a:rPr>
              <a:t>If your child is unable to open and close the car door on his/her own, a staff member will let your child out of your vehicle. </a:t>
            </a:r>
            <a:endParaRPr sz="1500" b="1">
              <a:latin typeface="Neucha"/>
              <a:ea typeface="Neucha"/>
              <a:cs typeface="Neucha"/>
              <a:sym typeface="Neucha"/>
            </a:endParaRPr>
          </a:p>
          <a:p>
            <a:pPr marL="4572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Neucha"/>
              <a:buChar char="●"/>
            </a:pPr>
            <a:r>
              <a:rPr lang="en" sz="1500" b="1" i="0" u="none" strike="noStrike" cap="none">
                <a:latin typeface="Neucha"/>
                <a:ea typeface="Neucha"/>
                <a:cs typeface="Neucha"/>
                <a:sym typeface="Neucha"/>
              </a:rPr>
              <a:t>Students will proceed to the</a:t>
            </a:r>
            <a:r>
              <a:rPr lang="en" sz="1500" b="1">
                <a:latin typeface="Neucha"/>
                <a:ea typeface="Neucha"/>
                <a:cs typeface="Neucha"/>
                <a:sym typeface="Neucha"/>
              </a:rPr>
              <a:t> parking lot and gym entrance and wash and/or sanitize their hands upon entry.</a:t>
            </a:r>
            <a:endParaRPr sz="1500" b="1" i="0" u="none" strike="noStrike" cap="none">
              <a:latin typeface="Neucha"/>
              <a:ea typeface="Neucha"/>
              <a:cs typeface="Neucha"/>
              <a:sym typeface="Neucha"/>
            </a:endParaRPr>
          </a:p>
        </p:txBody>
      </p:sp>
      <p:pic>
        <p:nvPicPr>
          <p:cNvPr id="453" name="Google Shape;453;p25"/>
          <p:cNvPicPr preferRelativeResize="0"/>
          <p:nvPr/>
        </p:nvPicPr>
        <p:blipFill rotWithShape="1">
          <a:blip r:embed="rId1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59450" y="321749"/>
            <a:ext cx="756801" cy="1139745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454" name="Google Shape;454;p25"/>
          <p:cNvPicPr preferRelativeResize="0"/>
          <p:nvPr/>
        </p:nvPicPr>
        <p:blipFill rotWithShape="1">
          <a:blip r:embed="rId1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60100" y="321750"/>
            <a:ext cx="1056150" cy="1590580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9" name="Google Shape;459;p26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1144187">
            <a:off x="-64882" y="1987049"/>
            <a:ext cx="859487" cy="859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460" name="Google Shape;460;p26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60325" y="76200"/>
            <a:ext cx="819900" cy="81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1" name="Google Shape;461;p26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617500" y="1801575"/>
            <a:ext cx="1493700" cy="288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2" name="Google Shape;462;p26"/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804"/>
          <a:stretch/>
        </p:blipFill>
        <p:spPr>
          <a:xfrm flipH="1">
            <a:off x="6526275" y="3055650"/>
            <a:ext cx="2573675" cy="163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3" name="Google Shape;463;p26"/>
          <p:cNvPicPr preferRelativeResize="0"/>
          <p:nvPr/>
        </p:nvPicPr>
        <p:blipFill rotWithShape="1"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835944">
            <a:off x="7756399" y="2666194"/>
            <a:ext cx="884704" cy="820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64" name="Google Shape;464;p26"/>
          <p:cNvPicPr preferRelativeResize="0"/>
          <p:nvPr/>
        </p:nvPicPr>
        <p:blipFill rotWithShape="1">
          <a:blip r:embed="rId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31400" y="251175"/>
            <a:ext cx="4769175" cy="305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5" name="Google Shape;465;p26"/>
          <p:cNvPicPr preferRelativeResize="0"/>
          <p:nvPr/>
        </p:nvPicPr>
        <p:blipFill rotWithShape="1">
          <a:blip r:embed="rId10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86615" y="2204451"/>
            <a:ext cx="819909" cy="1093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66" name="Google Shape;466;p26"/>
          <p:cNvPicPr preferRelativeResize="0"/>
          <p:nvPr/>
        </p:nvPicPr>
        <p:blipFill rotWithShape="1">
          <a:blip r:embed="rId11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6991" y="498863"/>
            <a:ext cx="317056" cy="31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7" name="Google Shape;467;p26"/>
          <p:cNvPicPr preferRelativeResize="0"/>
          <p:nvPr/>
        </p:nvPicPr>
        <p:blipFill rotWithShape="1">
          <a:blip r:embed="rId11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64054" y="448613"/>
            <a:ext cx="317056" cy="31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8" name="Google Shape;468;p26"/>
          <p:cNvPicPr preferRelativeResize="0"/>
          <p:nvPr/>
        </p:nvPicPr>
        <p:blipFill rotWithShape="1">
          <a:blip r:embed="rId11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64041" y="732863"/>
            <a:ext cx="317056" cy="31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9" name="Google Shape;469;p26"/>
          <p:cNvPicPr preferRelativeResize="0"/>
          <p:nvPr/>
        </p:nvPicPr>
        <p:blipFill rotWithShape="1">
          <a:blip r:embed="rId1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350" y="11750"/>
            <a:ext cx="1890898" cy="1645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470" name="Google Shape;470;p26"/>
          <p:cNvPicPr preferRelativeResize="0"/>
          <p:nvPr/>
        </p:nvPicPr>
        <p:blipFill rotWithShape="1">
          <a:blip r:embed="rId1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5400000">
            <a:off x="4172399" y="3101025"/>
            <a:ext cx="784525" cy="3246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71" name="Google Shape;471;p26"/>
          <p:cNvPicPr preferRelativeResize="0"/>
          <p:nvPr/>
        </p:nvPicPr>
        <p:blipFill rotWithShape="1">
          <a:blip r:embed="rId1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98725" y="2144588"/>
            <a:ext cx="317050" cy="1212881"/>
          </a:xfrm>
          <a:prstGeom prst="rect">
            <a:avLst/>
          </a:prstGeom>
          <a:noFill/>
          <a:ln>
            <a:noFill/>
          </a:ln>
        </p:spPr>
      </p:pic>
      <p:sp>
        <p:nvSpPr>
          <p:cNvPr id="472" name="Google Shape;472;p26"/>
          <p:cNvSpPr/>
          <p:nvPr/>
        </p:nvSpPr>
        <p:spPr>
          <a:xfrm>
            <a:off x="7233300" y="3438675"/>
            <a:ext cx="1425000" cy="441600"/>
          </a:xfrm>
          <a:prstGeom prst="wave">
            <a:avLst>
              <a:gd name="adj1" fmla="val 12500"/>
              <a:gd name="adj2" fmla="val 0"/>
            </a:avLst>
          </a:prstGeom>
          <a:gradFill>
            <a:gsLst>
              <a:gs pos="0">
                <a:srgbClr val="F5D0D0"/>
              </a:gs>
              <a:gs pos="100000">
                <a:srgbClr val="D96868"/>
              </a:gs>
            </a:gsLst>
            <a:lin ang="5400012" scaled="0"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0" i="0" u="none" strike="noStrike" cap="none">
                <a:solidFill>
                  <a:srgbClr val="F3F3F3"/>
                </a:solidFill>
                <a:latin typeface="Lobster"/>
                <a:ea typeface="Lobster"/>
                <a:cs typeface="Lobster"/>
                <a:sym typeface="Lobster"/>
              </a:rPr>
              <a:t>Principal</a:t>
            </a:r>
            <a:endParaRPr sz="2000" b="0" i="0" u="none" strike="noStrike" cap="none">
              <a:solidFill>
                <a:srgbClr val="F3F3F3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473" name="Google Shape;473;p26"/>
          <p:cNvSpPr/>
          <p:nvPr/>
        </p:nvSpPr>
        <p:spPr>
          <a:xfrm>
            <a:off x="1891275" y="251175"/>
            <a:ext cx="4689900" cy="3453300"/>
          </a:xfrm>
          <a:prstGeom prst="wedgeRoundRectCallout">
            <a:avLst>
              <a:gd name="adj1" fmla="val -50442"/>
              <a:gd name="adj2" fmla="val -19097"/>
              <a:gd name="adj3" fmla="val 0"/>
            </a:avLst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b="1" u="sng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rPr>
              <a:t>ARRIVAL</a:t>
            </a:r>
            <a:endParaRPr sz="1600" b="1" u="sng">
              <a:solidFill>
                <a:schemeClr val="dk1"/>
              </a:solidFill>
              <a:latin typeface="Neucha"/>
              <a:ea typeface="Neucha"/>
              <a:cs typeface="Neucha"/>
              <a:sym typeface="Neuch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b="1" u="sng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rPr>
              <a:t>WALKER DROP OFF:</a:t>
            </a:r>
            <a:r>
              <a:rPr lang="en" sz="1600" b="1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rPr>
              <a:t> </a:t>
            </a:r>
            <a:endParaRPr sz="1600" b="1">
              <a:solidFill>
                <a:schemeClr val="dk1"/>
              </a:solidFill>
              <a:latin typeface="Neucha"/>
              <a:ea typeface="Neucha"/>
              <a:cs typeface="Neucha"/>
              <a:sym typeface="Neucha"/>
            </a:endParaRPr>
          </a:p>
          <a:p>
            <a:pPr marL="457200" marR="0" lvl="0" indent="-3302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eucha"/>
              <a:buChar char="●"/>
            </a:pPr>
            <a:r>
              <a:rPr lang="en" sz="1600" b="1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rPr>
              <a:t>Parent/Guardian should escort their child to the main entrance in the morning.</a:t>
            </a:r>
            <a:endParaRPr sz="1600" b="1">
              <a:solidFill>
                <a:schemeClr val="dk1"/>
              </a:solidFill>
              <a:latin typeface="Neucha"/>
              <a:ea typeface="Neucha"/>
              <a:cs typeface="Neucha"/>
              <a:sym typeface="Neucha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eucha"/>
              <a:buChar char="●"/>
            </a:pPr>
            <a:r>
              <a:rPr lang="en" sz="1600" b="1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rPr>
              <a:t>Students will be required to wear a mask upon entry.</a:t>
            </a:r>
            <a:endParaRPr sz="1600" b="1">
              <a:solidFill>
                <a:schemeClr val="dk1"/>
              </a:solidFill>
              <a:latin typeface="Neucha"/>
              <a:ea typeface="Neucha"/>
              <a:cs typeface="Neucha"/>
              <a:sym typeface="Neucha"/>
            </a:endParaRPr>
          </a:p>
          <a:p>
            <a: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eucha"/>
              <a:buChar char="●"/>
            </a:pPr>
            <a:r>
              <a:rPr lang="en" sz="1600" b="1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rPr>
              <a:t>Students will wash and/or </a:t>
            </a:r>
            <a:r>
              <a:rPr lang="en" sz="1600" b="1" i="0" u="none" strike="noStrike" cap="none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rPr>
              <a:t>sanitize</a:t>
            </a:r>
            <a:r>
              <a:rPr lang="en" sz="1600" b="1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rPr>
              <a:t> their hands </a:t>
            </a:r>
            <a:r>
              <a:rPr lang="en" sz="1600" b="1" i="0" u="none" strike="noStrike" cap="none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rPr>
              <a:t>upon entry.</a:t>
            </a:r>
            <a:endParaRPr sz="1600" b="1">
              <a:solidFill>
                <a:schemeClr val="dk1"/>
              </a:solidFill>
              <a:latin typeface="Neucha"/>
              <a:ea typeface="Neucha"/>
              <a:cs typeface="Neucha"/>
              <a:sym typeface="Neucha"/>
            </a:endParaRPr>
          </a:p>
        </p:txBody>
      </p:sp>
      <p:pic>
        <p:nvPicPr>
          <p:cNvPr id="474" name="Google Shape;474;p26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1144187">
            <a:off x="569055" y="1531924"/>
            <a:ext cx="859487" cy="859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475" name="Google Shape;475;p26"/>
          <p:cNvPicPr preferRelativeResize="0"/>
          <p:nvPr/>
        </p:nvPicPr>
        <p:blipFill rotWithShape="1">
          <a:blip r:embed="rId1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60100" y="321750"/>
            <a:ext cx="1056150" cy="1590580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76" name="Google Shape;476;p26"/>
          <p:cNvSpPr txBox="1"/>
          <p:nvPr/>
        </p:nvSpPr>
        <p:spPr>
          <a:xfrm>
            <a:off x="466600" y="321575"/>
            <a:ext cx="994500" cy="13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rPr lang="en" sz="1900" b="1">
                <a:solidFill>
                  <a:srgbClr val="1155CC"/>
                </a:solidFill>
                <a:latin typeface="Caveat"/>
                <a:ea typeface="Caveat"/>
                <a:cs typeface="Caveat"/>
                <a:sym typeface="Caveat"/>
              </a:rPr>
              <a:t>Entry</a:t>
            </a:r>
            <a:endParaRPr sz="1900" b="1">
              <a:solidFill>
                <a:srgbClr val="1155CC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rgbClr val="1155CC"/>
                </a:solidFill>
                <a:latin typeface="Caveat"/>
                <a:ea typeface="Caveat"/>
                <a:cs typeface="Caveat"/>
                <a:sym typeface="Caveat"/>
              </a:rPr>
              <a:t>Protocols</a:t>
            </a:r>
            <a:endParaRPr sz="1900" b="1">
              <a:solidFill>
                <a:srgbClr val="1155CC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" name="Google Shape;481;p27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1144187">
            <a:off x="-64882" y="1987049"/>
            <a:ext cx="859487" cy="859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482" name="Google Shape;482;p27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60325" y="76200"/>
            <a:ext cx="819900" cy="81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3" name="Google Shape;483;p27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617500" y="1801575"/>
            <a:ext cx="1493700" cy="288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4" name="Google Shape;484;p27"/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804"/>
          <a:stretch/>
        </p:blipFill>
        <p:spPr>
          <a:xfrm flipH="1">
            <a:off x="6526275" y="3055650"/>
            <a:ext cx="2573675" cy="163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5" name="Google Shape;485;p27"/>
          <p:cNvPicPr preferRelativeResize="0"/>
          <p:nvPr/>
        </p:nvPicPr>
        <p:blipFill rotWithShape="1"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835944">
            <a:off x="7756399" y="2666194"/>
            <a:ext cx="884704" cy="820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86" name="Google Shape;486;p27"/>
          <p:cNvPicPr preferRelativeResize="0"/>
          <p:nvPr/>
        </p:nvPicPr>
        <p:blipFill rotWithShape="1">
          <a:blip r:embed="rId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31400" y="251175"/>
            <a:ext cx="4769175" cy="305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7" name="Google Shape;487;p27"/>
          <p:cNvPicPr preferRelativeResize="0"/>
          <p:nvPr/>
        </p:nvPicPr>
        <p:blipFill rotWithShape="1">
          <a:blip r:embed="rId10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86615" y="2204451"/>
            <a:ext cx="819909" cy="1093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88" name="Google Shape;488;p27"/>
          <p:cNvPicPr preferRelativeResize="0"/>
          <p:nvPr/>
        </p:nvPicPr>
        <p:blipFill rotWithShape="1">
          <a:blip r:embed="rId11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6991" y="498863"/>
            <a:ext cx="317056" cy="31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9" name="Google Shape;489;p27"/>
          <p:cNvPicPr preferRelativeResize="0"/>
          <p:nvPr/>
        </p:nvPicPr>
        <p:blipFill rotWithShape="1">
          <a:blip r:embed="rId11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64054" y="448613"/>
            <a:ext cx="317056" cy="31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0" name="Google Shape;490;p27"/>
          <p:cNvPicPr preferRelativeResize="0"/>
          <p:nvPr/>
        </p:nvPicPr>
        <p:blipFill rotWithShape="1">
          <a:blip r:embed="rId11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64041" y="732863"/>
            <a:ext cx="317056" cy="31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1" name="Google Shape;491;p27"/>
          <p:cNvPicPr preferRelativeResize="0"/>
          <p:nvPr/>
        </p:nvPicPr>
        <p:blipFill rotWithShape="1">
          <a:blip r:embed="rId1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350" y="11750"/>
            <a:ext cx="1890898" cy="1645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492" name="Google Shape;492;p27"/>
          <p:cNvPicPr preferRelativeResize="0"/>
          <p:nvPr/>
        </p:nvPicPr>
        <p:blipFill rotWithShape="1">
          <a:blip r:embed="rId1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5400000">
            <a:off x="4172399" y="3101025"/>
            <a:ext cx="784525" cy="3246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93" name="Google Shape;493;p27"/>
          <p:cNvPicPr preferRelativeResize="0"/>
          <p:nvPr/>
        </p:nvPicPr>
        <p:blipFill rotWithShape="1">
          <a:blip r:embed="rId1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98725" y="2144588"/>
            <a:ext cx="317050" cy="1212881"/>
          </a:xfrm>
          <a:prstGeom prst="rect">
            <a:avLst/>
          </a:prstGeom>
          <a:noFill/>
          <a:ln>
            <a:noFill/>
          </a:ln>
        </p:spPr>
      </p:pic>
      <p:sp>
        <p:nvSpPr>
          <p:cNvPr id="494" name="Google Shape;494;p27"/>
          <p:cNvSpPr/>
          <p:nvPr/>
        </p:nvSpPr>
        <p:spPr>
          <a:xfrm>
            <a:off x="7233300" y="3438675"/>
            <a:ext cx="1425000" cy="441600"/>
          </a:xfrm>
          <a:prstGeom prst="wave">
            <a:avLst>
              <a:gd name="adj1" fmla="val 12500"/>
              <a:gd name="adj2" fmla="val 0"/>
            </a:avLst>
          </a:prstGeom>
          <a:gradFill>
            <a:gsLst>
              <a:gs pos="0">
                <a:srgbClr val="F5D0D0"/>
              </a:gs>
              <a:gs pos="100000">
                <a:srgbClr val="D96868"/>
              </a:gs>
            </a:gsLst>
            <a:lin ang="5400012" scaled="0"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0" i="0" u="none" strike="noStrike" cap="none">
                <a:solidFill>
                  <a:srgbClr val="F3F3F3"/>
                </a:solidFill>
                <a:latin typeface="Lobster"/>
                <a:ea typeface="Lobster"/>
                <a:cs typeface="Lobster"/>
                <a:sym typeface="Lobster"/>
              </a:rPr>
              <a:t>Principal</a:t>
            </a:r>
            <a:endParaRPr sz="2000" b="0" i="0" u="none" strike="noStrike" cap="none">
              <a:solidFill>
                <a:srgbClr val="F3F3F3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495" name="Google Shape;495;p27"/>
          <p:cNvPicPr preferRelativeResize="0"/>
          <p:nvPr/>
        </p:nvPicPr>
        <p:blipFill rotWithShape="1">
          <a:blip r:embed="rId1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0135" y="3791854"/>
            <a:ext cx="2793859" cy="1351637"/>
          </a:xfrm>
          <a:prstGeom prst="rect">
            <a:avLst/>
          </a:prstGeom>
          <a:noFill/>
          <a:ln>
            <a:noFill/>
          </a:ln>
        </p:spPr>
      </p:pic>
      <p:sp>
        <p:nvSpPr>
          <p:cNvPr id="496" name="Google Shape;496;p27"/>
          <p:cNvSpPr/>
          <p:nvPr/>
        </p:nvSpPr>
        <p:spPr>
          <a:xfrm>
            <a:off x="1871050" y="448625"/>
            <a:ext cx="4689900" cy="3269100"/>
          </a:xfrm>
          <a:prstGeom prst="wedgeRoundRectCallout">
            <a:avLst>
              <a:gd name="adj1" fmla="val -50442"/>
              <a:gd name="adj2" fmla="val -19097"/>
              <a:gd name="adj3" fmla="val 0"/>
            </a:avLst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b="1" u="sng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rPr>
              <a:t>ARRIVAL</a:t>
            </a:r>
            <a:endParaRPr sz="1600" b="1" u="sng">
              <a:solidFill>
                <a:schemeClr val="dk1"/>
              </a:solidFill>
              <a:latin typeface="Neucha"/>
              <a:ea typeface="Neucha"/>
              <a:cs typeface="Neucha"/>
              <a:sym typeface="Neuch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b="1" u="sng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rPr>
              <a:t>BUS DROP OFF:</a:t>
            </a:r>
            <a:r>
              <a:rPr lang="en" sz="1600" b="1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rPr>
              <a:t> </a:t>
            </a:r>
            <a:r>
              <a:rPr lang="en" sz="1600" b="1" i="0" u="none" strike="noStrike" cap="none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rPr>
              <a:t>The following safety protocols are expected to be followed on school buses:</a:t>
            </a:r>
            <a:endParaRPr sz="1600" b="1" i="0" u="none" strike="noStrike" cap="none">
              <a:solidFill>
                <a:schemeClr val="dk1"/>
              </a:solidFill>
              <a:latin typeface="Neucha"/>
              <a:ea typeface="Neucha"/>
              <a:cs typeface="Neucha"/>
              <a:sym typeface="Neucha"/>
            </a:endParaRPr>
          </a:p>
          <a:p>
            <a: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eucha"/>
              <a:buChar char="●"/>
            </a:pPr>
            <a:r>
              <a:rPr lang="en" sz="1600" b="1" i="0" u="none" strike="noStrike" cap="none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rPr>
              <a:t>Students will be required to wear a </a:t>
            </a:r>
            <a:r>
              <a:rPr lang="en" sz="1600" b="1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rPr>
              <a:t>mask.</a:t>
            </a:r>
            <a:endParaRPr sz="1600" b="1" i="0" u="none" strike="noStrike" cap="none">
              <a:solidFill>
                <a:schemeClr val="dk1"/>
              </a:solidFill>
              <a:latin typeface="Neucha"/>
              <a:ea typeface="Neucha"/>
              <a:cs typeface="Neucha"/>
              <a:sym typeface="Neucha"/>
            </a:endParaRPr>
          </a:p>
          <a:p>
            <a: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eucha"/>
              <a:buChar char="●"/>
            </a:pPr>
            <a:r>
              <a:rPr lang="en" sz="1600" b="1" i="0" u="none" strike="noStrike" cap="none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rPr>
              <a:t>School buses will be cleaned </a:t>
            </a:r>
            <a:r>
              <a:rPr lang="en" sz="1600" b="1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rPr>
              <a:t>frequently</a:t>
            </a:r>
            <a:r>
              <a:rPr lang="en" sz="1600" b="1" i="0" u="none" strike="noStrike" cap="none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rPr>
              <a:t> by drivers.</a:t>
            </a:r>
            <a:endParaRPr sz="1600" b="1" i="0" u="none" strike="noStrike" cap="none">
              <a:solidFill>
                <a:schemeClr val="dk1"/>
              </a:solidFill>
              <a:latin typeface="Neucha"/>
              <a:ea typeface="Neucha"/>
              <a:cs typeface="Neucha"/>
              <a:sym typeface="Neucha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eucha"/>
              <a:buChar char="●"/>
            </a:pPr>
            <a:r>
              <a:rPr lang="en" sz="1600" b="1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rPr>
              <a:t>Students will wash and/or sanitize their hands upon entry.</a:t>
            </a:r>
            <a:endParaRPr sz="1600" b="1">
              <a:solidFill>
                <a:schemeClr val="dk1"/>
              </a:solidFill>
              <a:latin typeface="Neucha"/>
              <a:ea typeface="Neucha"/>
              <a:cs typeface="Neucha"/>
              <a:sym typeface="Neucha"/>
            </a:endParaRPr>
          </a:p>
        </p:txBody>
      </p:sp>
      <p:pic>
        <p:nvPicPr>
          <p:cNvPr id="497" name="Google Shape;497;p27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1144187">
            <a:off x="569055" y="1531924"/>
            <a:ext cx="859487" cy="859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498" name="Google Shape;498;p27"/>
          <p:cNvPicPr preferRelativeResize="0"/>
          <p:nvPr/>
        </p:nvPicPr>
        <p:blipFill rotWithShape="1">
          <a:blip r:embed="rId1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60100" y="321750"/>
            <a:ext cx="1056150" cy="1590580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99" name="Google Shape;499;p27"/>
          <p:cNvSpPr txBox="1"/>
          <p:nvPr/>
        </p:nvSpPr>
        <p:spPr>
          <a:xfrm>
            <a:off x="466600" y="321575"/>
            <a:ext cx="994500" cy="13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rPr lang="en" sz="1900" b="1">
                <a:solidFill>
                  <a:srgbClr val="1155CC"/>
                </a:solidFill>
                <a:latin typeface="Caveat"/>
                <a:ea typeface="Caveat"/>
                <a:cs typeface="Caveat"/>
                <a:sym typeface="Caveat"/>
              </a:rPr>
              <a:t>Entry</a:t>
            </a:r>
            <a:endParaRPr sz="1900" b="1">
              <a:solidFill>
                <a:srgbClr val="1155CC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rgbClr val="1155CC"/>
                </a:solidFill>
                <a:latin typeface="Caveat"/>
                <a:ea typeface="Caveat"/>
                <a:cs typeface="Caveat"/>
                <a:sym typeface="Caveat"/>
              </a:rPr>
              <a:t>Protocols</a:t>
            </a:r>
            <a:endParaRPr sz="1900" b="1">
              <a:solidFill>
                <a:srgbClr val="1155CC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4" name="Google Shape;504;p28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1144187">
            <a:off x="-64882" y="1987049"/>
            <a:ext cx="859487" cy="859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05" name="Google Shape;505;p28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60325" y="76200"/>
            <a:ext cx="819900" cy="81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6" name="Google Shape;506;p28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617500" y="1801575"/>
            <a:ext cx="1493700" cy="288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7" name="Google Shape;507;p28"/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804"/>
          <a:stretch/>
        </p:blipFill>
        <p:spPr>
          <a:xfrm flipH="1">
            <a:off x="6526275" y="3055650"/>
            <a:ext cx="2573675" cy="163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8" name="Google Shape;508;p28"/>
          <p:cNvPicPr preferRelativeResize="0"/>
          <p:nvPr/>
        </p:nvPicPr>
        <p:blipFill rotWithShape="1"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835944">
            <a:off x="7756399" y="2666194"/>
            <a:ext cx="884704" cy="820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09" name="Google Shape;509;p28"/>
          <p:cNvPicPr preferRelativeResize="0"/>
          <p:nvPr/>
        </p:nvPicPr>
        <p:blipFill rotWithShape="1">
          <a:blip r:embed="rId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31400" y="251175"/>
            <a:ext cx="4769175" cy="305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0" name="Google Shape;510;p28"/>
          <p:cNvPicPr preferRelativeResize="0"/>
          <p:nvPr/>
        </p:nvPicPr>
        <p:blipFill rotWithShape="1">
          <a:blip r:embed="rId10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86615" y="2204451"/>
            <a:ext cx="819909" cy="1093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11" name="Google Shape;511;p28"/>
          <p:cNvPicPr preferRelativeResize="0"/>
          <p:nvPr/>
        </p:nvPicPr>
        <p:blipFill rotWithShape="1">
          <a:blip r:embed="rId11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6991" y="498863"/>
            <a:ext cx="317056" cy="31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" name="Google Shape;512;p28"/>
          <p:cNvPicPr preferRelativeResize="0"/>
          <p:nvPr/>
        </p:nvPicPr>
        <p:blipFill rotWithShape="1">
          <a:blip r:embed="rId11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64054" y="448613"/>
            <a:ext cx="317056" cy="31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3" name="Google Shape;513;p28"/>
          <p:cNvPicPr preferRelativeResize="0"/>
          <p:nvPr/>
        </p:nvPicPr>
        <p:blipFill rotWithShape="1">
          <a:blip r:embed="rId11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64041" y="732863"/>
            <a:ext cx="317056" cy="31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4" name="Google Shape;514;p28"/>
          <p:cNvPicPr preferRelativeResize="0"/>
          <p:nvPr/>
        </p:nvPicPr>
        <p:blipFill rotWithShape="1">
          <a:blip r:embed="rId1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350" y="11750"/>
            <a:ext cx="1890898" cy="1645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15" name="Google Shape;515;p28"/>
          <p:cNvPicPr preferRelativeResize="0"/>
          <p:nvPr/>
        </p:nvPicPr>
        <p:blipFill rotWithShape="1">
          <a:blip r:embed="rId1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5400000">
            <a:off x="4172399" y="3101025"/>
            <a:ext cx="784525" cy="3246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16" name="Google Shape;516;p28"/>
          <p:cNvPicPr preferRelativeResize="0"/>
          <p:nvPr/>
        </p:nvPicPr>
        <p:blipFill rotWithShape="1">
          <a:blip r:embed="rId1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08072">
            <a:off x="3984275" y="3696879"/>
            <a:ext cx="718254" cy="239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517" name="Google Shape;517;p28"/>
          <p:cNvPicPr preferRelativeResize="0"/>
          <p:nvPr/>
        </p:nvPicPr>
        <p:blipFill rotWithShape="1">
          <a:blip r:embed="rId1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98725" y="2144588"/>
            <a:ext cx="317050" cy="1212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518" name="Google Shape;518;p28"/>
          <p:cNvPicPr preferRelativeResize="0"/>
          <p:nvPr/>
        </p:nvPicPr>
        <p:blipFill rotWithShape="1">
          <a:blip r:embed="rId1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676258">
            <a:off x="4230847" y="3630471"/>
            <a:ext cx="500312" cy="250163"/>
          </a:xfrm>
          <a:prstGeom prst="rect">
            <a:avLst/>
          </a:prstGeom>
          <a:noFill/>
          <a:ln>
            <a:noFill/>
          </a:ln>
        </p:spPr>
      </p:pic>
      <p:sp>
        <p:nvSpPr>
          <p:cNvPr id="519" name="Google Shape;519;p28"/>
          <p:cNvSpPr/>
          <p:nvPr/>
        </p:nvSpPr>
        <p:spPr>
          <a:xfrm>
            <a:off x="7233300" y="3438675"/>
            <a:ext cx="1425000" cy="441600"/>
          </a:xfrm>
          <a:prstGeom prst="wave">
            <a:avLst>
              <a:gd name="adj1" fmla="val 12500"/>
              <a:gd name="adj2" fmla="val 0"/>
            </a:avLst>
          </a:prstGeom>
          <a:gradFill>
            <a:gsLst>
              <a:gs pos="0">
                <a:srgbClr val="F5D0D0"/>
              </a:gs>
              <a:gs pos="100000">
                <a:srgbClr val="D96868"/>
              </a:gs>
            </a:gsLst>
            <a:lin ang="5400012" scaled="0"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0" i="0" u="none" strike="noStrike" cap="none">
                <a:solidFill>
                  <a:srgbClr val="F3F3F3"/>
                </a:solidFill>
                <a:latin typeface="Lobster"/>
                <a:ea typeface="Lobster"/>
                <a:cs typeface="Lobster"/>
                <a:sym typeface="Lobster"/>
              </a:rPr>
              <a:t>Principal</a:t>
            </a:r>
            <a:endParaRPr sz="2000" b="0" i="0" u="none" strike="noStrike" cap="none">
              <a:solidFill>
                <a:srgbClr val="F3F3F3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520" name="Google Shape;520;p28"/>
          <p:cNvSpPr/>
          <p:nvPr/>
        </p:nvSpPr>
        <p:spPr>
          <a:xfrm>
            <a:off x="1632350" y="157325"/>
            <a:ext cx="5182200" cy="4732200"/>
          </a:xfrm>
          <a:prstGeom prst="wedgeRoundRectCallout">
            <a:avLst>
              <a:gd name="adj1" fmla="val -50442"/>
              <a:gd name="adj2" fmla="val -19097"/>
              <a:gd name="adj3" fmla="val 0"/>
            </a:avLst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 b="1" u="sng">
                <a:latin typeface="Neucha"/>
                <a:ea typeface="Neucha"/>
                <a:cs typeface="Neucha"/>
                <a:sym typeface="Neucha"/>
              </a:rPr>
              <a:t>DISMISSAL</a:t>
            </a:r>
            <a:endParaRPr sz="1500" b="1" u="sng">
              <a:latin typeface="Neucha"/>
              <a:ea typeface="Neucha"/>
              <a:cs typeface="Neucha"/>
              <a:sym typeface="Neuch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 b="1" u="sng">
                <a:latin typeface="Neucha"/>
                <a:ea typeface="Neucha"/>
                <a:cs typeface="Neucha"/>
                <a:sym typeface="Neucha"/>
              </a:rPr>
              <a:t>PICK UP:</a:t>
            </a:r>
            <a:endParaRPr sz="1500" b="1" u="sng">
              <a:latin typeface="Neucha"/>
              <a:ea typeface="Neucha"/>
              <a:cs typeface="Neucha"/>
              <a:sym typeface="Neucha"/>
            </a:endParaRPr>
          </a:p>
          <a:p>
            <a:pPr marL="457200" marR="0" lvl="0" indent="-3238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500"/>
              <a:buFont typeface="Neucha"/>
              <a:buChar char="●"/>
            </a:pPr>
            <a:r>
              <a:rPr lang="en" sz="1500" b="1">
                <a:latin typeface="Neucha"/>
                <a:ea typeface="Neucha"/>
                <a:cs typeface="Neucha"/>
                <a:sym typeface="Neucha"/>
              </a:rPr>
              <a:t>Families should not arrive to park for dismissal prior to 3:00 PM. </a:t>
            </a:r>
            <a:endParaRPr sz="1500" b="1">
              <a:latin typeface="Neucha"/>
              <a:ea typeface="Neucha"/>
              <a:cs typeface="Neucha"/>
              <a:sym typeface="Neucha"/>
            </a:endParaRPr>
          </a:p>
          <a:p>
            <a:pPr marL="4572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Neucha"/>
              <a:buChar char="●"/>
            </a:pPr>
            <a:r>
              <a:rPr lang="en" sz="1500" b="1">
                <a:latin typeface="Neucha"/>
                <a:ea typeface="Neucha"/>
                <a:cs typeface="Neucha"/>
                <a:sym typeface="Neucha"/>
              </a:rPr>
              <a:t>This includes all </a:t>
            </a:r>
            <a:r>
              <a:rPr lang="en" sz="1500" b="1" u="sng">
                <a:latin typeface="Neucha"/>
                <a:ea typeface="Neucha"/>
                <a:cs typeface="Neucha"/>
                <a:sym typeface="Neucha"/>
              </a:rPr>
              <a:t>walkers</a:t>
            </a:r>
            <a:r>
              <a:rPr lang="en" sz="1500" b="1">
                <a:latin typeface="Neucha"/>
                <a:ea typeface="Neucha"/>
                <a:cs typeface="Neucha"/>
                <a:sym typeface="Neucha"/>
              </a:rPr>
              <a:t> and </a:t>
            </a:r>
            <a:r>
              <a:rPr lang="en" sz="1500" b="1" u="sng">
                <a:latin typeface="Neucha"/>
                <a:ea typeface="Neucha"/>
                <a:cs typeface="Neucha"/>
                <a:sym typeface="Neucha"/>
              </a:rPr>
              <a:t>vehicle pick ups.</a:t>
            </a:r>
            <a:endParaRPr sz="1500" b="1" u="sng">
              <a:latin typeface="Neucha"/>
              <a:ea typeface="Neucha"/>
              <a:cs typeface="Neucha"/>
              <a:sym typeface="Neucha"/>
            </a:endParaRPr>
          </a:p>
          <a:p>
            <a:pPr marL="457200" marR="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Neucha"/>
              <a:buChar char="●"/>
            </a:pPr>
            <a:r>
              <a:rPr lang="en" sz="1500" b="1">
                <a:latin typeface="Neucha"/>
                <a:ea typeface="Neucha"/>
                <a:cs typeface="Neucha"/>
                <a:sym typeface="Neucha"/>
              </a:rPr>
              <a:t>Please arrive at 3:10 PM at the assigned exit door.</a:t>
            </a:r>
            <a:endParaRPr sz="1500" b="1">
              <a:latin typeface="Neucha"/>
              <a:ea typeface="Neucha"/>
              <a:cs typeface="Neucha"/>
              <a:sym typeface="Neucha"/>
            </a:endParaRPr>
          </a:p>
          <a:p>
            <a:pPr marL="914400" marR="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Neucha"/>
              <a:buChar char="○"/>
            </a:pPr>
            <a:r>
              <a:rPr lang="en" sz="1500" b="1">
                <a:latin typeface="Neucha"/>
                <a:ea typeface="Neucha"/>
                <a:cs typeface="Neucha"/>
                <a:sym typeface="Neucha"/>
              </a:rPr>
              <a:t>Kindergarten &amp; Family Pick Ups will be at the gym door.</a:t>
            </a:r>
            <a:endParaRPr sz="1500" b="1">
              <a:latin typeface="Neucha"/>
              <a:ea typeface="Neucha"/>
              <a:cs typeface="Neucha"/>
              <a:sym typeface="Neucha"/>
            </a:endParaRPr>
          </a:p>
          <a:p>
            <a:pPr marL="914400" marR="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Neucha"/>
              <a:buChar char="○"/>
            </a:pPr>
            <a:r>
              <a:rPr lang="en" sz="1500" b="1">
                <a:latin typeface="Neucha"/>
                <a:ea typeface="Neucha"/>
                <a:cs typeface="Neucha"/>
                <a:sym typeface="Neucha"/>
              </a:rPr>
              <a:t>1st &amp; 2nd Grade Individual Pick Ups will be at the parking lot door.</a:t>
            </a:r>
            <a:endParaRPr sz="1500" b="1">
              <a:latin typeface="Neucha"/>
              <a:ea typeface="Neucha"/>
              <a:cs typeface="Neucha"/>
              <a:sym typeface="Neucha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Neucha"/>
              <a:buChar char="●"/>
            </a:pPr>
            <a:r>
              <a:rPr lang="en" sz="1500" b="1">
                <a:latin typeface="Neucha"/>
                <a:ea typeface="Neucha"/>
                <a:cs typeface="Neucha"/>
                <a:sym typeface="Neucha"/>
              </a:rPr>
              <a:t>Students will wash and/or sanitize their hands prior to exiting the building.</a:t>
            </a:r>
            <a:endParaRPr sz="1500" b="1">
              <a:latin typeface="Neucha"/>
              <a:ea typeface="Neucha"/>
              <a:cs typeface="Neucha"/>
              <a:sym typeface="Neucha"/>
            </a:endParaRPr>
          </a:p>
          <a:p>
            <a:pPr marL="457200" marR="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Neucha"/>
              <a:buChar char="●"/>
            </a:pPr>
            <a:r>
              <a:rPr lang="en" sz="1500" b="1">
                <a:latin typeface="Neucha"/>
                <a:ea typeface="Neucha"/>
                <a:cs typeface="Neucha"/>
                <a:sym typeface="Neucha"/>
              </a:rPr>
              <a:t>Staff will open the door at 3:10, please have name card and ID ready for student sign out.</a:t>
            </a:r>
            <a:endParaRPr sz="1500" b="1">
              <a:latin typeface="Neucha"/>
              <a:ea typeface="Neucha"/>
              <a:cs typeface="Neucha"/>
              <a:sym typeface="Neuch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latin typeface="Neucha"/>
              <a:ea typeface="Neucha"/>
              <a:cs typeface="Neucha"/>
              <a:sym typeface="Neucha"/>
            </a:endParaRPr>
          </a:p>
        </p:txBody>
      </p:sp>
      <p:pic>
        <p:nvPicPr>
          <p:cNvPr id="521" name="Google Shape;521;p28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1144187">
            <a:off x="569055" y="1531924"/>
            <a:ext cx="859487" cy="859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22" name="Google Shape;522;p28"/>
          <p:cNvPicPr preferRelativeResize="0"/>
          <p:nvPr/>
        </p:nvPicPr>
        <p:blipFill rotWithShape="1">
          <a:blip r:embed="rId1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60100" y="321750"/>
            <a:ext cx="1056150" cy="1590580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523" name="Google Shape;523;p28"/>
          <p:cNvSpPr txBox="1"/>
          <p:nvPr/>
        </p:nvSpPr>
        <p:spPr>
          <a:xfrm>
            <a:off x="466600" y="321575"/>
            <a:ext cx="994500" cy="13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rPr lang="en" sz="1900" b="1">
                <a:solidFill>
                  <a:srgbClr val="1155CC"/>
                </a:solidFill>
                <a:latin typeface="Caveat"/>
                <a:ea typeface="Caveat"/>
                <a:cs typeface="Caveat"/>
                <a:sym typeface="Caveat"/>
              </a:rPr>
              <a:t>Exit</a:t>
            </a:r>
            <a:endParaRPr sz="1900" b="1">
              <a:solidFill>
                <a:srgbClr val="1155CC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rgbClr val="1155CC"/>
                </a:solidFill>
                <a:latin typeface="Caveat"/>
                <a:ea typeface="Caveat"/>
                <a:cs typeface="Caveat"/>
                <a:sym typeface="Caveat"/>
              </a:rPr>
              <a:t>Protocols</a:t>
            </a:r>
            <a:endParaRPr sz="1900" b="1">
              <a:solidFill>
                <a:srgbClr val="1155CC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8" name="Google Shape;528;p29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1144187">
            <a:off x="-64882" y="1987049"/>
            <a:ext cx="859487" cy="859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29" name="Google Shape;529;p29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60325" y="76200"/>
            <a:ext cx="819900" cy="81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0" name="Google Shape;530;p29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617500" y="1801575"/>
            <a:ext cx="1493700" cy="288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1" name="Google Shape;531;p29"/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804"/>
          <a:stretch/>
        </p:blipFill>
        <p:spPr>
          <a:xfrm flipH="1">
            <a:off x="6526275" y="3055650"/>
            <a:ext cx="2573675" cy="163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2" name="Google Shape;532;p29"/>
          <p:cNvPicPr preferRelativeResize="0"/>
          <p:nvPr/>
        </p:nvPicPr>
        <p:blipFill rotWithShape="1"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835944">
            <a:off x="7756399" y="2666194"/>
            <a:ext cx="884704" cy="820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33" name="Google Shape;533;p29"/>
          <p:cNvPicPr preferRelativeResize="0"/>
          <p:nvPr/>
        </p:nvPicPr>
        <p:blipFill rotWithShape="1">
          <a:blip r:embed="rId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31400" y="251175"/>
            <a:ext cx="4769175" cy="305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4" name="Google Shape;534;p29"/>
          <p:cNvPicPr preferRelativeResize="0"/>
          <p:nvPr/>
        </p:nvPicPr>
        <p:blipFill rotWithShape="1">
          <a:blip r:embed="rId10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86615" y="2204451"/>
            <a:ext cx="819909" cy="1093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35" name="Google Shape;535;p29"/>
          <p:cNvPicPr preferRelativeResize="0"/>
          <p:nvPr/>
        </p:nvPicPr>
        <p:blipFill rotWithShape="1">
          <a:blip r:embed="rId11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6991" y="498863"/>
            <a:ext cx="317056" cy="31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6" name="Google Shape;536;p29"/>
          <p:cNvPicPr preferRelativeResize="0"/>
          <p:nvPr/>
        </p:nvPicPr>
        <p:blipFill rotWithShape="1">
          <a:blip r:embed="rId11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64054" y="448613"/>
            <a:ext cx="317056" cy="31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7" name="Google Shape;537;p29"/>
          <p:cNvPicPr preferRelativeResize="0"/>
          <p:nvPr/>
        </p:nvPicPr>
        <p:blipFill rotWithShape="1">
          <a:blip r:embed="rId11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64041" y="732863"/>
            <a:ext cx="317056" cy="31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8" name="Google Shape;538;p29"/>
          <p:cNvPicPr preferRelativeResize="0"/>
          <p:nvPr/>
        </p:nvPicPr>
        <p:blipFill rotWithShape="1">
          <a:blip r:embed="rId1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350" y="11750"/>
            <a:ext cx="1890898" cy="1645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39" name="Google Shape;539;p29"/>
          <p:cNvPicPr preferRelativeResize="0"/>
          <p:nvPr/>
        </p:nvPicPr>
        <p:blipFill rotWithShape="1">
          <a:blip r:embed="rId1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5400000">
            <a:off x="4172399" y="3101025"/>
            <a:ext cx="784525" cy="3246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40" name="Google Shape;540;p29"/>
          <p:cNvPicPr preferRelativeResize="0"/>
          <p:nvPr/>
        </p:nvPicPr>
        <p:blipFill rotWithShape="1">
          <a:blip r:embed="rId1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9791908" flipH="1">
            <a:off x="3926797" y="3927799"/>
            <a:ext cx="718261" cy="158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1" name="Google Shape;541;p29"/>
          <p:cNvPicPr preferRelativeResize="0"/>
          <p:nvPr/>
        </p:nvPicPr>
        <p:blipFill rotWithShape="1">
          <a:blip r:embed="rId1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98725" y="2144588"/>
            <a:ext cx="317050" cy="1212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542" name="Google Shape;542;p29"/>
          <p:cNvPicPr preferRelativeResize="0"/>
          <p:nvPr/>
        </p:nvPicPr>
        <p:blipFill rotWithShape="1">
          <a:blip r:embed="rId1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676258">
            <a:off x="4201872" y="3815196"/>
            <a:ext cx="500312" cy="250163"/>
          </a:xfrm>
          <a:prstGeom prst="rect">
            <a:avLst/>
          </a:prstGeom>
          <a:noFill/>
          <a:ln>
            <a:noFill/>
          </a:ln>
        </p:spPr>
      </p:pic>
      <p:sp>
        <p:nvSpPr>
          <p:cNvPr id="543" name="Google Shape;543;p29"/>
          <p:cNvSpPr/>
          <p:nvPr/>
        </p:nvSpPr>
        <p:spPr>
          <a:xfrm>
            <a:off x="7233300" y="3438675"/>
            <a:ext cx="1425000" cy="441600"/>
          </a:xfrm>
          <a:prstGeom prst="wave">
            <a:avLst>
              <a:gd name="adj1" fmla="val 12500"/>
              <a:gd name="adj2" fmla="val 0"/>
            </a:avLst>
          </a:prstGeom>
          <a:gradFill>
            <a:gsLst>
              <a:gs pos="0">
                <a:srgbClr val="F5D0D0"/>
              </a:gs>
              <a:gs pos="100000">
                <a:srgbClr val="D96868"/>
              </a:gs>
            </a:gsLst>
            <a:lin ang="5400012" scaled="0"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0" i="0" u="none" strike="noStrike" cap="none">
                <a:solidFill>
                  <a:srgbClr val="F3F3F3"/>
                </a:solidFill>
                <a:latin typeface="Lobster"/>
                <a:ea typeface="Lobster"/>
                <a:cs typeface="Lobster"/>
                <a:sym typeface="Lobster"/>
              </a:rPr>
              <a:t>Principal</a:t>
            </a:r>
            <a:endParaRPr sz="2000" b="0" i="0" u="none" strike="noStrike" cap="none">
              <a:solidFill>
                <a:srgbClr val="F3F3F3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544" name="Google Shape;544;p29"/>
          <p:cNvSpPr/>
          <p:nvPr/>
        </p:nvSpPr>
        <p:spPr>
          <a:xfrm>
            <a:off x="1891275" y="156725"/>
            <a:ext cx="4689900" cy="4959600"/>
          </a:xfrm>
          <a:prstGeom prst="wedgeRoundRectCallout">
            <a:avLst>
              <a:gd name="adj1" fmla="val -50442"/>
              <a:gd name="adj2" fmla="val -19097"/>
              <a:gd name="adj3" fmla="val 0"/>
            </a:avLst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b="1" u="sng">
                <a:latin typeface="Neucha"/>
                <a:ea typeface="Neucha"/>
                <a:cs typeface="Neucha"/>
                <a:sym typeface="Neucha"/>
              </a:rPr>
              <a:t>DISMISSAL</a:t>
            </a:r>
            <a:endParaRPr sz="1600" b="1" u="sng">
              <a:latin typeface="Neucha"/>
              <a:ea typeface="Neucha"/>
              <a:cs typeface="Neucha"/>
              <a:sym typeface="Neuch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u="sng">
                <a:latin typeface="Neucha"/>
                <a:ea typeface="Neucha"/>
                <a:cs typeface="Neucha"/>
                <a:sym typeface="Neucha"/>
              </a:rPr>
              <a:t>BUS:</a:t>
            </a:r>
            <a:endParaRPr b="1">
              <a:latin typeface="Neucha"/>
              <a:ea typeface="Neucha"/>
              <a:cs typeface="Neucha"/>
              <a:sym typeface="Neucha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eucha"/>
              <a:buChar char="●"/>
            </a:pPr>
            <a:r>
              <a:rPr lang="en" b="1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rPr>
              <a:t>Students will wash and/or sanitize their hands prior to exiting the building.</a:t>
            </a:r>
            <a:endParaRPr b="1">
              <a:latin typeface="Neucha"/>
              <a:ea typeface="Neucha"/>
              <a:cs typeface="Neucha"/>
              <a:sym typeface="Neucha"/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Neucha"/>
              <a:buChar char="●"/>
            </a:pPr>
            <a:r>
              <a:rPr lang="en" b="1">
                <a:latin typeface="Neucha"/>
                <a:ea typeface="Neucha"/>
                <a:cs typeface="Neucha"/>
                <a:sym typeface="Neucha"/>
              </a:rPr>
              <a:t>Staff will escort students to their bus.</a:t>
            </a:r>
            <a:endParaRPr b="1">
              <a:latin typeface="Neucha"/>
              <a:ea typeface="Neucha"/>
              <a:cs typeface="Neucha"/>
              <a:sym typeface="Neucha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 b="1" u="sng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rPr>
              <a:t>EARLY DISMISSAL:</a:t>
            </a:r>
            <a:endParaRPr sz="1500" b="1" u="sng">
              <a:solidFill>
                <a:schemeClr val="dk1"/>
              </a:solidFill>
              <a:latin typeface="Neucha"/>
              <a:ea typeface="Neucha"/>
              <a:cs typeface="Neucha"/>
              <a:sym typeface="Neucha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eucha"/>
              <a:buChar char="●"/>
            </a:pPr>
            <a:r>
              <a:rPr lang="en" sz="1500" b="1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rPr>
              <a:t>All early dismissals should take place through the main entrance.</a:t>
            </a:r>
            <a:endParaRPr sz="1500" b="1">
              <a:solidFill>
                <a:schemeClr val="dk1"/>
              </a:solidFill>
              <a:latin typeface="Neucha"/>
              <a:ea typeface="Neucha"/>
              <a:cs typeface="Neucha"/>
              <a:sym typeface="Neucha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eucha"/>
              <a:buChar char="●"/>
            </a:pPr>
            <a:r>
              <a:rPr lang="en" sz="1500" b="1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rPr>
              <a:t>All visitors will be expected to wear a mask and use hand sanitizer when entering the school.</a:t>
            </a:r>
            <a:endParaRPr sz="1500" b="1">
              <a:solidFill>
                <a:schemeClr val="dk1"/>
              </a:solidFill>
              <a:latin typeface="Neucha"/>
              <a:ea typeface="Neucha"/>
              <a:cs typeface="Neucha"/>
              <a:sym typeface="Neucha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eucha"/>
              <a:buChar char="●"/>
            </a:pPr>
            <a:r>
              <a:rPr lang="en" sz="1500" b="1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rPr>
              <a:t>Please have ID ready for student sign out.</a:t>
            </a:r>
            <a:endParaRPr b="1">
              <a:latin typeface="Neucha"/>
              <a:ea typeface="Neucha"/>
              <a:cs typeface="Neucha"/>
              <a:sym typeface="Neuch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 u="sng">
                <a:latin typeface="Neucha"/>
                <a:ea typeface="Neucha"/>
                <a:cs typeface="Neucha"/>
                <a:sym typeface="Neucha"/>
              </a:rPr>
              <a:t>CHANGE IN DISMISSAL:</a:t>
            </a:r>
            <a:endParaRPr b="1" u="sng">
              <a:latin typeface="Neucha"/>
              <a:ea typeface="Neucha"/>
              <a:cs typeface="Neucha"/>
              <a:sym typeface="Neucha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eucha"/>
              <a:buChar char="●"/>
            </a:pPr>
            <a:r>
              <a:rPr lang="en" b="1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rPr>
              <a:t>Please email both your child’s teacher and Mrs. Meunier with any changes to your child’s dismissal routine prior to 12:00 PM. After 12:00 PM please be sure to call the school @ 508-832-7788 to alert the office.</a:t>
            </a:r>
            <a:endParaRPr b="1" u="sng">
              <a:latin typeface="Neucha"/>
              <a:ea typeface="Neucha"/>
              <a:cs typeface="Neucha"/>
              <a:sym typeface="Neucha"/>
            </a:endParaRPr>
          </a:p>
        </p:txBody>
      </p:sp>
      <p:pic>
        <p:nvPicPr>
          <p:cNvPr id="545" name="Google Shape;545;p29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1144187">
            <a:off x="569055" y="1531924"/>
            <a:ext cx="859487" cy="859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46" name="Google Shape;546;p29"/>
          <p:cNvPicPr preferRelativeResize="0"/>
          <p:nvPr/>
        </p:nvPicPr>
        <p:blipFill rotWithShape="1">
          <a:blip r:embed="rId1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60100" y="321750"/>
            <a:ext cx="1056150" cy="1590580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547" name="Google Shape;547;p29"/>
          <p:cNvSpPr txBox="1"/>
          <p:nvPr/>
        </p:nvSpPr>
        <p:spPr>
          <a:xfrm>
            <a:off x="466600" y="321575"/>
            <a:ext cx="994500" cy="13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rPr lang="en" sz="1900" b="1">
                <a:solidFill>
                  <a:srgbClr val="1155CC"/>
                </a:solidFill>
                <a:latin typeface="Caveat"/>
                <a:ea typeface="Caveat"/>
                <a:cs typeface="Caveat"/>
                <a:sym typeface="Caveat"/>
              </a:rPr>
              <a:t>Exit</a:t>
            </a:r>
            <a:endParaRPr sz="1900" b="1">
              <a:solidFill>
                <a:srgbClr val="1155CC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rgbClr val="1155CC"/>
                </a:solidFill>
                <a:latin typeface="Caveat"/>
                <a:ea typeface="Caveat"/>
                <a:cs typeface="Caveat"/>
                <a:sym typeface="Caveat"/>
              </a:rPr>
              <a:t>Protocols</a:t>
            </a:r>
            <a:endParaRPr sz="1900" b="1">
              <a:solidFill>
                <a:srgbClr val="1155CC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2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1144187">
            <a:off x="-64882" y="1987049"/>
            <a:ext cx="859487" cy="859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2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60325" y="76200"/>
            <a:ext cx="819900" cy="81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2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617500" y="1801575"/>
            <a:ext cx="1493700" cy="288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2"/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804"/>
          <a:stretch/>
        </p:blipFill>
        <p:spPr>
          <a:xfrm flipH="1">
            <a:off x="6526275" y="3055650"/>
            <a:ext cx="2573675" cy="163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2"/>
          <p:cNvPicPr preferRelativeResize="0"/>
          <p:nvPr/>
        </p:nvPicPr>
        <p:blipFill rotWithShape="1"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835944">
            <a:off x="7756399" y="2666194"/>
            <a:ext cx="884704" cy="820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2"/>
          <p:cNvPicPr preferRelativeResize="0"/>
          <p:nvPr/>
        </p:nvPicPr>
        <p:blipFill rotWithShape="1">
          <a:blip r:embed="rId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96100" y="251175"/>
            <a:ext cx="4769175" cy="305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2"/>
          <p:cNvPicPr preferRelativeResize="0"/>
          <p:nvPr/>
        </p:nvPicPr>
        <p:blipFill rotWithShape="1">
          <a:blip r:embed="rId10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86615" y="2204451"/>
            <a:ext cx="819909" cy="1093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2"/>
          <p:cNvPicPr preferRelativeResize="0"/>
          <p:nvPr/>
        </p:nvPicPr>
        <p:blipFill rotWithShape="1">
          <a:blip r:embed="rId11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6991" y="498863"/>
            <a:ext cx="317056" cy="31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2"/>
          <p:cNvPicPr preferRelativeResize="0"/>
          <p:nvPr/>
        </p:nvPicPr>
        <p:blipFill rotWithShape="1">
          <a:blip r:embed="rId11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64054" y="448613"/>
            <a:ext cx="317056" cy="31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2"/>
          <p:cNvPicPr preferRelativeResize="0"/>
          <p:nvPr/>
        </p:nvPicPr>
        <p:blipFill rotWithShape="1">
          <a:blip r:embed="rId11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64041" y="732863"/>
            <a:ext cx="317056" cy="31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2"/>
          <p:cNvPicPr preferRelativeResize="0"/>
          <p:nvPr/>
        </p:nvPicPr>
        <p:blipFill rotWithShape="1">
          <a:blip r:embed="rId1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350" y="11749"/>
            <a:ext cx="1890898" cy="178982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2"/>
          <p:cNvSpPr txBox="1"/>
          <p:nvPr/>
        </p:nvSpPr>
        <p:spPr>
          <a:xfrm>
            <a:off x="354850" y="354475"/>
            <a:ext cx="1156800" cy="1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" sz="1900" b="1" i="0" u="none" strike="noStrike" cap="none">
                <a:solidFill>
                  <a:srgbClr val="1155CC"/>
                </a:solidFill>
                <a:latin typeface="Caveat"/>
                <a:ea typeface="Caveat"/>
                <a:cs typeface="Caveat"/>
                <a:sym typeface="Caveat"/>
              </a:rPr>
              <a:t>Every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" sz="1900" b="1" i="0" u="none" strike="noStrike" cap="none">
                <a:solidFill>
                  <a:srgbClr val="1155CC"/>
                </a:solidFill>
                <a:latin typeface="Caveat"/>
                <a:ea typeface="Caveat"/>
                <a:cs typeface="Caveat"/>
                <a:sym typeface="Caveat"/>
              </a:rPr>
              <a:t>Child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" sz="1900" b="1" i="0" u="none" strike="noStrike" cap="none">
                <a:solidFill>
                  <a:srgbClr val="1155CC"/>
                </a:solidFill>
                <a:latin typeface="Caveat"/>
                <a:ea typeface="Caveat"/>
                <a:cs typeface="Caveat"/>
                <a:sym typeface="Caveat"/>
              </a:rPr>
              <a:t>Every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" sz="1900" b="1" i="0" u="none" strike="noStrike" cap="none">
                <a:solidFill>
                  <a:srgbClr val="1155CC"/>
                </a:solidFill>
                <a:latin typeface="Caveat"/>
                <a:ea typeface="Caveat"/>
                <a:cs typeface="Caveat"/>
                <a:sym typeface="Caveat"/>
              </a:rPr>
              <a:t>Day</a:t>
            </a:r>
            <a:endParaRPr sz="1900" b="1" i="0" u="none" strike="noStrike" cap="none">
              <a:solidFill>
                <a:srgbClr val="1155CC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87" name="Google Shape;87;p12"/>
          <p:cNvPicPr preferRelativeResize="0"/>
          <p:nvPr/>
        </p:nvPicPr>
        <p:blipFill rotWithShape="1">
          <a:blip r:embed="rId1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5400000">
            <a:off x="4172399" y="3101025"/>
            <a:ext cx="784525" cy="3246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2"/>
          <p:cNvPicPr preferRelativeResize="0"/>
          <p:nvPr/>
        </p:nvPicPr>
        <p:blipFill rotWithShape="1">
          <a:blip r:embed="rId1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4567536" y="2341419"/>
            <a:ext cx="2183225" cy="3064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2"/>
          <p:cNvPicPr preferRelativeResize="0"/>
          <p:nvPr/>
        </p:nvPicPr>
        <p:blipFill rotWithShape="1">
          <a:blip r:embed="rId1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96111" y="2286173"/>
            <a:ext cx="2261975" cy="3174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2"/>
          <p:cNvPicPr preferRelativeResize="0"/>
          <p:nvPr/>
        </p:nvPicPr>
        <p:blipFill rotWithShape="1">
          <a:blip r:embed="rId1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3841250" y="3655135"/>
            <a:ext cx="1081200" cy="1199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2"/>
          <p:cNvPicPr preferRelativeResize="0"/>
          <p:nvPr/>
        </p:nvPicPr>
        <p:blipFill rotWithShape="1">
          <a:blip r:embed="rId1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08072">
            <a:off x="3984275" y="3696879"/>
            <a:ext cx="718254" cy="239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2"/>
          <p:cNvPicPr preferRelativeResize="0"/>
          <p:nvPr/>
        </p:nvPicPr>
        <p:blipFill rotWithShape="1">
          <a:blip r:embed="rId1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67240" y="2144585"/>
            <a:ext cx="317050" cy="1212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2"/>
          <p:cNvPicPr preferRelativeResize="0"/>
          <p:nvPr/>
        </p:nvPicPr>
        <p:blipFill rotWithShape="1">
          <a:blip r:embed="rId1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676258">
            <a:off x="4230847" y="3630471"/>
            <a:ext cx="500312" cy="250163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2"/>
          <p:cNvSpPr/>
          <p:nvPr/>
        </p:nvSpPr>
        <p:spPr>
          <a:xfrm>
            <a:off x="7233300" y="3438675"/>
            <a:ext cx="1425000" cy="441600"/>
          </a:xfrm>
          <a:prstGeom prst="wave">
            <a:avLst>
              <a:gd name="adj1" fmla="val 12500"/>
              <a:gd name="adj2" fmla="val 0"/>
            </a:avLst>
          </a:prstGeom>
          <a:gradFill>
            <a:gsLst>
              <a:gs pos="0">
                <a:srgbClr val="F5D0D0"/>
              </a:gs>
              <a:gs pos="100000">
                <a:srgbClr val="D96868"/>
              </a:gs>
            </a:gsLst>
            <a:lin ang="5400012" scaled="0"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0" i="0" u="none" strike="noStrike" cap="none">
                <a:solidFill>
                  <a:srgbClr val="F3F3F3"/>
                </a:solidFill>
                <a:latin typeface="Lobster"/>
                <a:ea typeface="Lobster"/>
                <a:cs typeface="Lobster"/>
                <a:sym typeface="Lobster"/>
              </a:rPr>
              <a:t>Principal</a:t>
            </a:r>
            <a:endParaRPr sz="2000" b="0" i="0" u="none" strike="noStrike" cap="none">
              <a:solidFill>
                <a:srgbClr val="F3F3F3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95" name="Google Shape;95;p12"/>
          <p:cNvPicPr preferRelativeResize="0"/>
          <p:nvPr/>
        </p:nvPicPr>
        <p:blipFill rotWithShape="1">
          <a:blip r:embed="rId20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34458">
            <a:off x="5390257" y="3845996"/>
            <a:ext cx="496535" cy="477984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2"/>
          <p:cNvPicPr preferRelativeResize="0"/>
          <p:nvPr/>
        </p:nvPicPr>
        <p:blipFill rotWithShape="1">
          <a:blip r:embed="rId21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145199">
            <a:off x="2699008" y="3805162"/>
            <a:ext cx="559633" cy="55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2"/>
          <p:cNvPicPr preferRelativeResize="0"/>
          <p:nvPr/>
        </p:nvPicPr>
        <p:blipFill rotWithShape="1">
          <a:blip r:embed="rId2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59150" y="267337"/>
            <a:ext cx="1056150" cy="1590580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98" name="Google Shape;98;p12"/>
          <p:cNvSpPr txBox="1"/>
          <p:nvPr/>
        </p:nvSpPr>
        <p:spPr>
          <a:xfrm>
            <a:off x="2007025" y="448625"/>
            <a:ext cx="4574100" cy="21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u="sng">
                <a:solidFill>
                  <a:schemeClr val="hlink"/>
                </a:solidFill>
                <a:latin typeface="Lobster"/>
                <a:ea typeface="Lobster"/>
                <a:cs typeface="Lobster"/>
                <a:sym typeface="Lobster"/>
                <a:hlinkClick r:id="rId23"/>
              </a:rPr>
              <a:t>Welcome to Kindergarten Video</a:t>
            </a:r>
            <a:endParaRPr sz="2000">
              <a:latin typeface="Lobster"/>
              <a:ea typeface="Lobster"/>
              <a:cs typeface="Lobster"/>
              <a:sym typeface="Lobst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Lobster"/>
              <a:ea typeface="Lobster"/>
              <a:cs typeface="Lobster"/>
              <a:sym typeface="Lobst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u="sng">
                <a:solidFill>
                  <a:schemeClr val="hlink"/>
                </a:solidFill>
                <a:latin typeface="Lobster"/>
                <a:ea typeface="Lobster"/>
                <a:cs typeface="Lobster"/>
                <a:sym typeface="Lobster"/>
                <a:hlinkClick r:id="rId24"/>
              </a:rPr>
              <a:t>Welcome to First Grade Video</a:t>
            </a:r>
            <a:endParaRPr sz="2000">
              <a:latin typeface="Lobster"/>
              <a:ea typeface="Lobster"/>
              <a:cs typeface="Lobster"/>
              <a:sym typeface="Lobst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Lobster"/>
              <a:ea typeface="Lobster"/>
              <a:cs typeface="Lobster"/>
              <a:sym typeface="Lobst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u="sng">
                <a:solidFill>
                  <a:schemeClr val="hlink"/>
                </a:solidFill>
                <a:latin typeface="Lobster"/>
                <a:ea typeface="Lobster"/>
                <a:cs typeface="Lobster"/>
                <a:sym typeface="Lobster"/>
                <a:hlinkClick r:id="rId25"/>
              </a:rPr>
              <a:t>Welcome to Second Grade Video</a:t>
            </a:r>
            <a:endParaRPr sz="2000">
              <a:latin typeface="Lobster"/>
              <a:ea typeface="Lobster"/>
              <a:cs typeface="Lobster"/>
              <a:sym typeface="Lobster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700" b="1">
              <a:solidFill>
                <a:srgbClr val="0000FF"/>
              </a:solidFill>
              <a:highlight>
                <a:srgbClr val="FFFF00"/>
              </a:highlight>
              <a:latin typeface="Lobster"/>
              <a:ea typeface="Lobster"/>
              <a:cs typeface="Lobster"/>
              <a:sym typeface="Lobs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" name="Google Shape;552;p30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1144187">
            <a:off x="-4392" y="1697527"/>
            <a:ext cx="859487" cy="859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53" name="Google Shape;553;p30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60325" y="76200"/>
            <a:ext cx="819900" cy="81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4" name="Google Shape;554;p30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617500" y="1801575"/>
            <a:ext cx="1493700" cy="288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5" name="Google Shape;555;p30"/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804"/>
          <a:stretch/>
        </p:blipFill>
        <p:spPr>
          <a:xfrm flipH="1">
            <a:off x="6526275" y="3055650"/>
            <a:ext cx="2573675" cy="163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6" name="Google Shape;556;p30"/>
          <p:cNvPicPr preferRelativeResize="0"/>
          <p:nvPr/>
        </p:nvPicPr>
        <p:blipFill rotWithShape="1"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835944">
            <a:off x="7756399" y="2666194"/>
            <a:ext cx="884704" cy="820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57" name="Google Shape;557;p30"/>
          <p:cNvPicPr preferRelativeResize="0"/>
          <p:nvPr/>
        </p:nvPicPr>
        <p:blipFill rotWithShape="1">
          <a:blip r:embed="rId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79988" y="174963"/>
            <a:ext cx="4769175" cy="305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8" name="Google Shape;558;p30"/>
          <p:cNvPicPr preferRelativeResize="0"/>
          <p:nvPr/>
        </p:nvPicPr>
        <p:blipFill rotWithShape="1">
          <a:blip r:embed="rId10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86615" y="2204451"/>
            <a:ext cx="819909" cy="1093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9" name="Google Shape;559;p30"/>
          <p:cNvPicPr preferRelativeResize="0"/>
          <p:nvPr/>
        </p:nvPicPr>
        <p:blipFill rotWithShape="1">
          <a:blip r:embed="rId11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6991" y="498863"/>
            <a:ext cx="317056" cy="31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0" name="Google Shape;560;p30"/>
          <p:cNvPicPr preferRelativeResize="0"/>
          <p:nvPr/>
        </p:nvPicPr>
        <p:blipFill rotWithShape="1">
          <a:blip r:embed="rId11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64054" y="448613"/>
            <a:ext cx="317056" cy="31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1" name="Google Shape;561;p30"/>
          <p:cNvPicPr preferRelativeResize="0"/>
          <p:nvPr/>
        </p:nvPicPr>
        <p:blipFill rotWithShape="1">
          <a:blip r:embed="rId11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64041" y="732863"/>
            <a:ext cx="317056" cy="31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2" name="Google Shape;562;p30"/>
          <p:cNvPicPr preferRelativeResize="0"/>
          <p:nvPr/>
        </p:nvPicPr>
        <p:blipFill rotWithShape="1">
          <a:blip r:embed="rId1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775" y="68800"/>
            <a:ext cx="1890898" cy="1645672"/>
          </a:xfrm>
          <a:prstGeom prst="rect">
            <a:avLst/>
          </a:prstGeom>
          <a:noFill/>
          <a:ln>
            <a:noFill/>
          </a:ln>
        </p:spPr>
      </p:pic>
      <p:sp>
        <p:nvSpPr>
          <p:cNvPr id="563" name="Google Shape;563;p30"/>
          <p:cNvSpPr txBox="1"/>
          <p:nvPr/>
        </p:nvSpPr>
        <p:spPr>
          <a:xfrm>
            <a:off x="412600" y="441025"/>
            <a:ext cx="1056300" cy="11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" sz="1900" b="1">
                <a:solidFill>
                  <a:srgbClr val="1155CC"/>
                </a:solidFill>
                <a:latin typeface="Caveat"/>
                <a:ea typeface="Caveat"/>
                <a:cs typeface="Caveat"/>
                <a:sym typeface="Caveat"/>
              </a:rPr>
              <a:t>Health</a:t>
            </a:r>
            <a:endParaRPr sz="1900" b="1">
              <a:solidFill>
                <a:srgbClr val="1155CC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" sz="1900" b="1">
                <a:solidFill>
                  <a:srgbClr val="1155CC"/>
                </a:solidFill>
                <a:latin typeface="Caveat"/>
                <a:ea typeface="Caveat"/>
                <a:cs typeface="Caveat"/>
                <a:sym typeface="Caveat"/>
              </a:rPr>
              <a:t>and </a:t>
            </a:r>
            <a:endParaRPr sz="1900" b="1">
              <a:solidFill>
                <a:srgbClr val="1155CC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" sz="1900" b="1">
                <a:solidFill>
                  <a:srgbClr val="1155CC"/>
                </a:solidFill>
                <a:latin typeface="Caveat"/>
                <a:ea typeface="Caveat"/>
                <a:cs typeface="Caveat"/>
                <a:sym typeface="Caveat"/>
              </a:rPr>
              <a:t>Wellness</a:t>
            </a:r>
            <a:endParaRPr sz="1900" b="1">
              <a:solidFill>
                <a:srgbClr val="1155CC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564" name="Google Shape;564;p30"/>
          <p:cNvPicPr preferRelativeResize="0"/>
          <p:nvPr/>
        </p:nvPicPr>
        <p:blipFill rotWithShape="1">
          <a:blip r:embed="rId1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5400000">
            <a:off x="4172399" y="3101025"/>
            <a:ext cx="784525" cy="3246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65" name="Google Shape;565;p30"/>
          <p:cNvPicPr preferRelativeResize="0"/>
          <p:nvPr/>
        </p:nvPicPr>
        <p:blipFill rotWithShape="1">
          <a:blip r:embed="rId1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4643761" y="2306344"/>
            <a:ext cx="2183225" cy="3064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6" name="Google Shape;566;p30"/>
          <p:cNvPicPr preferRelativeResize="0"/>
          <p:nvPr/>
        </p:nvPicPr>
        <p:blipFill rotWithShape="1">
          <a:blip r:embed="rId1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33248" y="2286161"/>
            <a:ext cx="2261975" cy="3174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67" name="Google Shape;567;p30"/>
          <p:cNvPicPr preferRelativeResize="0"/>
          <p:nvPr/>
        </p:nvPicPr>
        <p:blipFill rotWithShape="1">
          <a:blip r:embed="rId1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3940400" y="3719785"/>
            <a:ext cx="1081200" cy="1199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8" name="Google Shape;568;p30"/>
          <p:cNvPicPr preferRelativeResize="0"/>
          <p:nvPr/>
        </p:nvPicPr>
        <p:blipFill rotWithShape="1">
          <a:blip r:embed="rId1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08072">
            <a:off x="4121875" y="3753804"/>
            <a:ext cx="718254" cy="239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9" name="Google Shape;569;p30"/>
          <p:cNvPicPr preferRelativeResize="0"/>
          <p:nvPr/>
        </p:nvPicPr>
        <p:blipFill rotWithShape="1">
          <a:blip r:embed="rId1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98576" y="2101059"/>
            <a:ext cx="317050" cy="1212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570" name="Google Shape;570;p30"/>
          <p:cNvPicPr preferRelativeResize="0"/>
          <p:nvPr/>
        </p:nvPicPr>
        <p:blipFill rotWithShape="1">
          <a:blip r:embed="rId1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676258">
            <a:off x="4230847" y="3653384"/>
            <a:ext cx="500312" cy="250163"/>
          </a:xfrm>
          <a:prstGeom prst="rect">
            <a:avLst/>
          </a:prstGeom>
          <a:noFill/>
          <a:ln>
            <a:noFill/>
          </a:ln>
        </p:spPr>
      </p:pic>
      <p:sp>
        <p:nvSpPr>
          <p:cNvPr id="571" name="Google Shape;571;p30"/>
          <p:cNvSpPr/>
          <p:nvPr/>
        </p:nvSpPr>
        <p:spPr>
          <a:xfrm>
            <a:off x="7233300" y="3438675"/>
            <a:ext cx="1425000" cy="441600"/>
          </a:xfrm>
          <a:prstGeom prst="wave">
            <a:avLst>
              <a:gd name="adj1" fmla="val 12500"/>
              <a:gd name="adj2" fmla="val 0"/>
            </a:avLst>
          </a:prstGeom>
          <a:gradFill>
            <a:gsLst>
              <a:gs pos="0">
                <a:srgbClr val="F5D0D0"/>
              </a:gs>
              <a:gs pos="100000">
                <a:srgbClr val="D96868"/>
              </a:gs>
            </a:gsLst>
            <a:lin ang="5400012" scaled="0"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0" i="0" u="none" strike="noStrike" cap="none">
                <a:solidFill>
                  <a:srgbClr val="F3F3F3"/>
                </a:solidFill>
                <a:latin typeface="Lobster"/>
                <a:ea typeface="Lobster"/>
                <a:cs typeface="Lobster"/>
                <a:sym typeface="Lobster"/>
              </a:rPr>
              <a:t>Principal</a:t>
            </a:r>
            <a:endParaRPr sz="2000" b="0" i="0" u="none" strike="noStrike" cap="none">
              <a:solidFill>
                <a:srgbClr val="F3F3F3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572" name="Google Shape;572;p30"/>
          <p:cNvSpPr/>
          <p:nvPr/>
        </p:nvSpPr>
        <p:spPr>
          <a:xfrm>
            <a:off x="2313800" y="171300"/>
            <a:ext cx="4205700" cy="2884500"/>
          </a:xfrm>
          <a:prstGeom prst="wedgeRoundRectCallout">
            <a:avLst>
              <a:gd name="adj1" fmla="val 50147"/>
              <a:gd name="adj2" fmla="val 22612"/>
              <a:gd name="adj3" fmla="val 0"/>
            </a:avLst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rPr>
              <a:t>RESTROOMS</a:t>
            </a:r>
            <a:endParaRPr sz="1900" b="1">
              <a:solidFill>
                <a:schemeClr val="dk1"/>
              </a:solidFill>
              <a:latin typeface="Neucha"/>
              <a:ea typeface="Neucha"/>
              <a:cs typeface="Neucha"/>
              <a:sym typeface="Neuch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 b="1">
              <a:solidFill>
                <a:schemeClr val="dk1"/>
              </a:solidFill>
              <a:latin typeface="Neucha"/>
              <a:ea typeface="Neucha"/>
              <a:cs typeface="Neucha"/>
              <a:sym typeface="Neucha"/>
            </a:endParaRPr>
          </a:p>
          <a:p>
            <a:pPr marL="457200" marR="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Neucha"/>
              <a:buChar char="●"/>
            </a:pPr>
            <a:r>
              <a:rPr lang="en" sz="1900" b="1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rPr>
              <a:t>Classrooms are assigned staggered bathroom times.</a:t>
            </a:r>
            <a:endParaRPr sz="1900" b="1">
              <a:solidFill>
                <a:schemeClr val="dk1"/>
              </a:solidFill>
              <a:latin typeface="Neucha"/>
              <a:ea typeface="Neucha"/>
              <a:cs typeface="Neucha"/>
              <a:sym typeface="Neucha"/>
            </a:endParaRPr>
          </a:p>
          <a:p>
            <a:pPr marL="457200" marR="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Neucha"/>
              <a:buChar char="●"/>
            </a:pPr>
            <a:r>
              <a:rPr lang="en" sz="1900" b="1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rPr>
              <a:t>All students have access to the restroom at all times during the school day if needed.</a:t>
            </a:r>
            <a:endParaRPr sz="1900" b="1">
              <a:solidFill>
                <a:schemeClr val="dk1"/>
              </a:solidFill>
              <a:latin typeface="Neucha"/>
              <a:ea typeface="Neucha"/>
              <a:cs typeface="Neucha"/>
              <a:sym typeface="Neuch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 b="1">
              <a:solidFill>
                <a:schemeClr val="dk1"/>
              </a:solidFill>
              <a:latin typeface="Neucha"/>
              <a:ea typeface="Neucha"/>
              <a:cs typeface="Neucha"/>
              <a:sym typeface="Neucha"/>
            </a:endParaRPr>
          </a:p>
        </p:txBody>
      </p:sp>
      <p:pic>
        <p:nvPicPr>
          <p:cNvPr id="573" name="Google Shape;573;p30"/>
          <p:cNvPicPr preferRelativeResize="0"/>
          <p:nvPr/>
        </p:nvPicPr>
        <p:blipFill rotWithShape="1">
          <a:blip r:embed="rId20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145199">
            <a:off x="2883996" y="3805162"/>
            <a:ext cx="559633" cy="55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4" name="Google Shape;574;p30"/>
          <p:cNvPicPr preferRelativeResize="0"/>
          <p:nvPr/>
        </p:nvPicPr>
        <p:blipFill rotWithShape="1">
          <a:blip r:embed="rId21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59450" y="321749"/>
            <a:ext cx="756801" cy="1139745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575" name="Google Shape;575;p30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1144187">
            <a:off x="536308" y="2269478"/>
            <a:ext cx="859487" cy="859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76" name="Google Shape;576;p30"/>
          <p:cNvPicPr preferRelativeResize="0"/>
          <p:nvPr/>
        </p:nvPicPr>
        <p:blipFill rotWithShape="1">
          <a:blip r:embed="rId2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60100" y="321750"/>
            <a:ext cx="1056150" cy="1590580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1" name="Google Shape;581;p31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1144187">
            <a:off x="-64882" y="1987049"/>
            <a:ext cx="859487" cy="859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82" name="Google Shape;582;p31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60325" y="76200"/>
            <a:ext cx="819900" cy="81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3" name="Google Shape;583;p31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617500" y="1801575"/>
            <a:ext cx="1493700" cy="288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4" name="Google Shape;584;p31"/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804"/>
          <a:stretch/>
        </p:blipFill>
        <p:spPr>
          <a:xfrm flipH="1">
            <a:off x="6526275" y="3055650"/>
            <a:ext cx="2573675" cy="163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5" name="Google Shape;585;p31"/>
          <p:cNvPicPr preferRelativeResize="0"/>
          <p:nvPr/>
        </p:nvPicPr>
        <p:blipFill rotWithShape="1"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835944">
            <a:off x="7756399" y="2666194"/>
            <a:ext cx="884704" cy="820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86" name="Google Shape;586;p31"/>
          <p:cNvPicPr preferRelativeResize="0"/>
          <p:nvPr/>
        </p:nvPicPr>
        <p:blipFill rotWithShape="1">
          <a:blip r:embed="rId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96100" y="251175"/>
            <a:ext cx="4769175" cy="305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7" name="Google Shape;587;p31"/>
          <p:cNvPicPr preferRelativeResize="0"/>
          <p:nvPr/>
        </p:nvPicPr>
        <p:blipFill rotWithShape="1">
          <a:blip r:embed="rId10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86615" y="2204451"/>
            <a:ext cx="819909" cy="1093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88" name="Google Shape;588;p31"/>
          <p:cNvPicPr preferRelativeResize="0"/>
          <p:nvPr/>
        </p:nvPicPr>
        <p:blipFill rotWithShape="1">
          <a:blip r:embed="rId11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6991" y="498863"/>
            <a:ext cx="317056" cy="31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9" name="Google Shape;589;p31"/>
          <p:cNvPicPr preferRelativeResize="0"/>
          <p:nvPr/>
        </p:nvPicPr>
        <p:blipFill rotWithShape="1">
          <a:blip r:embed="rId11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64054" y="448613"/>
            <a:ext cx="317056" cy="31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0" name="Google Shape;590;p31"/>
          <p:cNvPicPr preferRelativeResize="0"/>
          <p:nvPr/>
        </p:nvPicPr>
        <p:blipFill rotWithShape="1">
          <a:blip r:embed="rId11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64041" y="732863"/>
            <a:ext cx="317056" cy="31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1" name="Google Shape;591;p31"/>
          <p:cNvPicPr preferRelativeResize="0"/>
          <p:nvPr/>
        </p:nvPicPr>
        <p:blipFill rotWithShape="1">
          <a:blip r:embed="rId1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350" y="11749"/>
            <a:ext cx="1890898" cy="1841425"/>
          </a:xfrm>
          <a:prstGeom prst="rect">
            <a:avLst/>
          </a:prstGeom>
          <a:noFill/>
          <a:ln>
            <a:noFill/>
          </a:ln>
        </p:spPr>
      </p:pic>
      <p:sp>
        <p:nvSpPr>
          <p:cNvPr id="592" name="Google Shape;592;p31"/>
          <p:cNvSpPr txBox="1"/>
          <p:nvPr/>
        </p:nvSpPr>
        <p:spPr>
          <a:xfrm>
            <a:off x="354850" y="354475"/>
            <a:ext cx="1156800" cy="1515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endParaRPr sz="1900" b="1">
              <a:solidFill>
                <a:srgbClr val="1155CC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rPr lang="en" sz="1900" b="1">
                <a:solidFill>
                  <a:srgbClr val="1155CC"/>
                </a:solidFill>
                <a:latin typeface="Caveat"/>
                <a:ea typeface="Caveat"/>
                <a:cs typeface="Caveat"/>
                <a:sym typeface="Caveat"/>
              </a:rPr>
              <a:t>Food</a:t>
            </a:r>
            <a:endParaRPr sz="1900" b="1">
              <a:solidFill>
                <a:srgbClr val="1155CC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rPr lang="en" sz="1900" b="1">
                <a:solidFill>
                  <a:srgbClr val="1155CC"/>
                </a:solidFill>
                <a:latin typeface="Caveat"/>
                <a:ea typeface="Caveat"/>
                <a:cs typeface="Caveat"/>
                <a:sym typeface="Caveat"/>
              </a:rPr>
              <a:t>Services</a:t>
            </a:r>
            <a:endParaRPr sz="1900" b="1">
              <a:solidFill>
                <a:srgbClr val="1155CC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1">
              <a:solidFill>
                <a:srgbClr val="1155CC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593" name="Google Shape;593;p31"/>
          <p:cNvPicPr preferRelativeResize="0"/>
          <p:nvPr/>
        </p:nvPicPr>
        <p:blipFill rotWithShape="1">
          <a:blip r:embed="rId1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5400000">
            <a:off x="4172399" y="3101025"/>
            <a:ext cx="784525" cy="3246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94" name="Google Shape;594;p31"/>
          <p:cNvPicPr preferRelativeResize="0"/>
          <p:nvPr/>
        </p:nvPicPr>
        <p:blipFill rotWithShape="1">
          <a:blip r:embed="rId1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4567536" y="2341419"/>
            <a:ext cx="2183225" cy="3064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95" name="Google Shape;595;p31"/>
          <p:cNvPicPr preferRelativeResize="0"/>
          <p:nvPr/>
        </p:nvPicPr>
        <p:blipFill rotWithShape="1">
          <a:blip r:embed="rId1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6261" y="2362386"/>
            <a:ext cx="2261975" cy="3174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96" name="Google Shape;596;p31"/>
          <p:cNvPicPr preferRelativeResize="0"/>
          <p:nvPr/>
        </p:nvPicPr>
        <p:blipFill rotWithShape="1">
          <a:blip r:embed="rId1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3841250" y="3655135"/>
            <a:ext cx="1081200" cy="1199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7" name="Google Shape;597;p31"/>
          <p:cNvPicPr preferRelativeResize="0"/>
          <p:nvPr/>
        </p:nvPicPr>
        <p:blipFill rotWithShape="1">
          <a:blip r:embed="rId1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08075">
            <a:off x="3984275" y="3696879"/>
            <a:ext cx="718252" cy="239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8" name="Google Shape;598;p31"/>
          <p:cNvPicPr preferRelativeResize="0"/>
          <p:nvPr/>
        </p:nvPicPr>
        <p:blipFill rotWithShape="1">
          <a:blip r:embed="rId1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86625" y="3648425"/>
            <a:ext cx="317050" cy="1212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599" name="Google Shape;599;p31"/>
          <p:cNvPicPr preferRelativeResize="0"/>
          <p:nvPr/>
        </p:nvPicPr>
        <p:blipFill rotWithShape="1">
          <a:blip r:embed="rId1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676258">
            <a:off x="4230847" y="3630471"/>
            <a:ext cx="500312" cy="250163"/>
          </a:xfrm>
          <a:prstGeom prst="rect">
            <a:avLst/>
          </a:prstGeom>
          <a:noFill/>
          <a:ln>
            <a:noFill/>
          </a:ln>
        </p:spPr>
      </p:pic>
      <p:sp>
        <p:nvSpPr>
          <p:cNvPr id="600" name="Google Shape;600;p31"/>
          <p:cNvSpPr/>
          <p:nvPr/>
        </p:nvSpPr>
        <p:spPr>
          <a:xfrm>
            <a:off x="7233300" y="3438675"/>
            <a:ext cx="1425000" cy="441600"/>
          </a:xfrm>
          <a:prstGeom prst="wave">
            <a:avLst>
              <a:gd name="adj1" fmla="val 12500"/>
              <a:gd name="adj2" fmla="val 0"/>
            </a:avLst>
          </a:prstGeom>
          <a:gradFill>
            <a:gsLst>
              <a:gs pos="0">
                <a:srgbClr val="F5D0D0"/>
              </a:gs>
              <a:gs pos="100000">
                <a:srgbClr val="D96868"/>
              </a:gs>
            </a:gsLst>
            <a:lin ang="5400012" scaled="0"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0" i="0" u="none" strike="noStrike" cap="none">
                <a:solidFill>
                  <a:srgbClr val="F3F3F3"/>
                </a:solidFill>
                <a:latin typeface="Lobster"/>
                <a:ea typeface="Lobster"/>
                <a:cs typeface="Lobster"/>
                <a:sym typeface="Lobster"/>
              </a:rPr>
              <a:t>Principal</a:t>
            </a:r>
            <a:endParaRPr sz="2000" b="0" i="0" u="none" strike="noStrike" cap="none">
              <a:solidFill>
                <a:srgbClr val="F3F3F3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601" name="Google Shape;601;p31"/>
          <p:cNvSpPr/>
          <p:nvPr/>
        </p:nvSpPr>
        <p:spPr>
          <a:xfrm>
            <a:off x="1944900" y="251175"/>
            <a:ext cx="4617000" cy="3783900"/>
          </a:xfrm>
          <a:prstGeom prst="wedgeRoundRectCallout">
            <a:avLst>
              <a:gd name="adj1" fmla="val 49313"/>
              <a:gd name="adj2" fmla="val 20636"/>
              <a:gd name="adj3" fmla="val 0"/>
            </a:avLst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600" b="1" i="0" strike="noStrike" cap="none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rPr>
              <a:t>Breakfast</a:t>
            </a:r>
            <a:r>
              <a:rPr lang="en" sz="1600" b="1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rPr>
              <a:t>, Snack, and Lunch</a:t>
            </a:r>
            <a:endParaRPr sz="1600" b="1">
              <a:solidFill>
                <a:schemeClr val="dk1"/>
              </a:solidFill>
              <a:latin typeface="Neucha"/>
              <a:ea typeface="Neucha"/>
              <a:cs typeface="Neucha"/>
              <a:sym typeface="Neuch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600" b="1">
              <a:solidFill>
                <a:schemeClr val="dk1"/>
              </a:solidFill>
              <a:latin typeface="Neucha"/>
              <a:ea typeface="Neucha"/>
              <a:cs typeface="Neucha"/>
              <a:sym typeface="Neucha"/>
            </a:endParaRPr>
          </a:p>
          <a:p>
            <a:pPr marL="4572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eucha"/>
              <a:buChar char="●"/>
            </a:pPr>
            <a:r>
              <a:rPr lang="en" sz="1500" b="1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rPr>
              <a:t>Students will eat in the cafeteria.</a:t>
            </a:r>
            <a:endParaRPr sz="1500" b="1">
              <a:solidFill>
                <a:schemeClr val="dk1"/>
              </a:solidFill>
              <a:latin typeface="Neucha"/>
              <a:ea typeface="Neucha"/>
              <a:cs typeface="Neucha"/>
              <a:sym typeface="Neucha"/>
            </a:endParaRPr>
          </a:p>
          <a:p>
            <a:pPr marL="4572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eucha"/>
              <a:buChar char="●"/>
            </a:pPr>
            <a:r>
              <a:rPr lang="en" sz="1500" b="1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rPr>
              <a:t>Students will be seated facing the same direction while eating in the cafeteria.</a:t>
            </a:r>
            <a:endParaRPr sz="1500" b="1">
              <a:solidFill>
                <a:schemeClr val="dk1"/>
              </a:solidFill>
              <a:latin typeface="Neucha"/>
              <a:ea typeface="Neucha"/>
              <a:cs typeface="Neucha"/>
              <a:sym typeface="Neucha"/>
            </a:endParaRPr>
          </a:p>
          <a:p>
            <a:pPr marL="4572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eucha"/>
              <a:buChar char="●"/>
            </a:pPr>
            <a:r>
              <a:rPr lang="en" sz="1500" b="1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rPr>
              <a:t>Students will wash and/or sanitize their hands prior to eating.</a:t>
            </a:r>
            <a:endParaRPr sz="1500" b="1">
              <a:solidFill>
                <a:schemeClr val="dk1"/>
              </a:solidFill>
              <a:latin typeface="Neucha"/>
              <a:ea typeface="Neucha"/>
              <a:cs typeface="Neucha"/>
              <a:sym typeface="Neucha"/>
            </a:endParaRPr>
          </a:p>
          <a:p>
            <a:pPr marL="4572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eucha"/>
              <a:buChar char="●"/>
            </a:pPr>
            <a:r>
              <a:rPr lang="en" sz="1500" b="1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rPr>
              <a:t>Tables will be cleaned prior to and after food consumption. </a:t>
            </a:r>
            <a:endParaRPr sz="1500" b="1">
              <a:solidFill>
                <a:schemeClr val="dk1"/>
              </a:solidFill>
              <a:latin typeface="Neucha"/>
              <a:ea typeface="Neucha"/>
              <a:cs typeface="Neucha"/>
              <a:sym typeface="Neucha"/>
            </a:endParaRPr>
          </a:p>
          <a:p>
            <a:pPr marL="4572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eucha"/>
              <a:buChar char="●"/>
            </a:pPr>
            <a:r>
              <a:rPr lang="en" sz="1500" b="1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rPr>
              <a:t>All students are eligible to receive free breakfast and lunch through APS Food Services.</a:t>
            </a:r>
            <a:endParaRPr sz="1500" b="1">
              <a:solidFill>
                <a:schemeClr val="dk1"/>
              </a:solidFill>
              <a:latin typeface="Neucha"/>
              <a:ea typeface="Neucha"/>
              <a:cs typeface="Neucha"/>
              <a:sym typeface="Neucha"/>
            </a:endParaRPr>
          </a:p>
          <a:p>
            <a:pPr marL="4572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eucha"/>
              <a:buChar char="●"/>
            </a:pPr>
            <a:r>
              <a:rPr lang="en" sz="1500" b="1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rPr>
              <a:t>School menus are available on the District Website.</a:t>
            </a:r>
            <a:endParaRPr sz="1500" b="1">
              <a:solidFill>
                <a:schemeClr val="dk1"/>
              </a:solidFill>
              <a:latin typeface="Neucha"/>
              <a:ea typeface="Neucha"/>
              <a:cs typeface="Neucha"/>
              <a:sym typeface="Neucha"/>
            </a:endParaRPr>
          </a:p>
        </p:txBody>
      </p:sp>
      <p:pic>
        <p:nvPicPr>
          <p:cNvPr id="602" name="Google Shape;602;p31"/>
          <p:cNvPicPr preferRelativeResize="0"/>
          <p:nvPr/>
        </p:nvPicPr>
        <p:blipFill rotWithShape="1">
          <a:blip r:embed="rId20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16220" y="169425"/>
            <a:ext cx="915855" cy="1379300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603" name="Google Shape;603;p31" descr="Amazingly Creative Bento Box Lunches for Kids to Try Now - Easy ...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85275" y="3093475"/>
            <a:ext cx="1708890" cy="163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8" name="Google Shape;608;p32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2875" y="233288"/>
            <a:ext cx="930900" cy="1316675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609" name="Google Shape;609;p32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1144187">
            <a:off x="-64882" y="1987049"/>
            <a:ext cx="859487" cy="859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0" name="Google Shape;610;p32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60325" y="76200"/>
            <a:ext cx="819900" cy="81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1" name="Google Shape;611;p32"/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617500" y="1801575"/>
            <a:ext cx="1493700" cy="288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2" name="Google Shape;612;p32"/>
          <p:cNvPicPr preferRelativeResize="0"/>
          <p:nvPr/>
        </p:nvPicPr>
        <p:blipFill rotWithShape="1"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804"/>
          <a:stretch/>
        </p:blipFill>
        <p:spPr>
          <a:xfrm flipH="1">
            <a:off x="6526275" y="3055650"/>
            <a:ext cx="2573675" cy="163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3" name="Google Shape;613;p32"/>
          <p:cNvPicPr preferRelativeResize="0"/>
          <p:nvPr/>
        </p:nvPicPr>
        <p:blipFill rotWithShape="1">
          <a:blip r:embed="rId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835944">
            <a:off x="7756399" y="2666194"/>
            <a:ext cx="884704" cy="820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" name="Google Shape;614;p32"/>
          <p:cNvPicPr preferRelativeResize="0"/>
          <p:nvPr/>
        </p:nvPicPr>
        <p:blipFill rotWithShape="1">
          <a:blip r:embed="rId10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51400" y="129150"/>
            <a:ext cx="4769175" cy="305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5" name="Google Shape;615;p32"/>
          <p:cNvPicPr preferRelativeResize="0"/>
          <p:nvPr/>
        </p:nvPicPr>
        <p:blipFill rotWithShape="1">
          <a:blip r:embed="rId11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86615" y="2204451"/>
            <a:ext cx="819909" cy="1093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16" name="Google Shape;616;p32"/>
          <p:cNvPicPr preferRelativeResize="0"/>
          <p:nvPr/>
        </p:nvPicPr>
        <p:blipFill rotWithShape="1">
          <a:blip r:embed="rId1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6991" y="498863"/>
            <a:ext cx="317056" cy="31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7" name="Google Shape;617;p32"/>
          <p:cNvPicPr preferRelativeResize="0"/>
          <p:nvPr/>
        </p:nvPicPr>
        <p:blipFill rotWithShape="1">
          <a:blip r:embed="rId1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64054" y="448613"/>
            <a:ext cx="317056" cy="31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8" name="Google Shape;618;p32"/>
          <p:cNvPicPr preferRelativeResize="0"/>
          <p:nvPr/>
        </p:nvPicPr>
        <p:blipFill rotWithShape="1">
          <a:blip r:embed="rId1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64041" y="732863"/>
            <a:ext cx="317056" cy="31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9" name="Google Shape;619;p32"/>
          <p:cNvPicPr preferRelativeResize="0"/>
          <p:nvPr/>
        </p:nvPicPr>
        <p:blipFill rotWithShape="1">
          <a:blip r:embed="rId1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350" y="11749"/>
            <a:ext cx="1890898" cy="1858477"/>
          </a:xfrm>
          <a:prstGeom prst="rect">
            <a:avLst/>
          </a:prstGeom>
          <a:noFill/>
          <a:ln>
            <a:noFill/>
          </a:ln>
        </p:spPr>
      </p:pic>
      <p:sp>
        <p:nvSpPr>
          <p:cNvPr id="620" name="Google Shape;620;p32"/>
          <p:cNvSpPr txBox="1"/>
          <p:nvPr/>
        </p:nvSpPr>
        <p:spPr>
          <a:xfrm>
            <a:off x="354850" y="354475"/>
            <a:ext cx="1156800" cy="13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1">
              <a:solidFill>
                <a:srgbClr val="1155CC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" sz="1900" b="1">
                <a:solidFill>
                  <a:srgbClr val="1155CC"/>
                </a:solidFill>
                <a:latin typeface="Caveat"/>
                <a:ea typeface="Caveat"/>
                <a:cs typeface="Caveat"/>
                <a:sym typeface="Caveat"/>
              </a:rPr>
              <a:t>Health </a:t>
            </a:r>
            <a:endParaRPr sz="1900" b="1">
              <a:solidFill>
                <a:srgbClr val="1155CC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" sz="1900" b="1">
                <a:solidFill>
                  <a:srgbClr val="1155CC"/>
                </a:solidFill>
                <a:latin typeface="Caveat"/>
                <a:ea typeface="Caveat"/>
                <a:cs typeface="Caveat"/>
                <a:sym typeface="Caveat"/>
              </a:rPr>
              <a:t>and Wellness</a:t>
            </a:r>
            <a:endParaRPr sz="1900" b="1">
              <a:solidFill>
                <a:srgbClr val="1155CC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1">
              <a:solidFill>
                <a:srgbClr val="1155CC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621" name="Google Shape;621;p32"/>
          <p:cNvPicPr preferRelativeResize="0"/>
          <p:nvPr/>
        </p:nvPicPr>
        <p:blipFill rotWithShape="1">
          <a:blip r:embed="rId1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5400000">
            <a:off x="4172399" y="3101025"/>
            <a:ext cx="784525" cy="3246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22" name="Google Shape;622;p32"/>
          <p:cNvPicPr preferRelativeResize="0"/>
          <p:nvPr/>
        </p:nvPicPr>
        <p:blipFill rotWithShape="1">
          <a:blip r:embed="rId1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4614148" y="2341419"/>
            <a:ext cx="2183225" cy="3064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23" name="Google Shape;623;p32"/>
          <p:cNvPicPr preferRelativeResize="0"/>
          <p:nvPr/>
        </p:nvPicPr>
        <p:blipFill rotWithShape="1">
          <a:blip r:embed="rId1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6261" y="2362386"/>
            <a:ext cx="2261975" cy="3174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24" name="Google Shape;624;p32"/>
          <p:cNvPicPr preferRelativeResize="0"/>
          <p:nvPr/>
        </p:nvPicPr>
        <p:blipFill rotWithShape="1">
          <a:blip r:embed="rId1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3841250" y="3655135"/>
            <a:ext cx="1081200" cy="1199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625" name="Google Shape;625;p32"/>
          <p:cNvPicPr preferRelativeResize="0"/>
          <p:nvPr/>
        </p:nvPicPr>
        <p:blipFill rotWithShape="1">
          <a:blip r:embed="rId1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08075">
            <a:off x="3984275" y="3696879"/>
            <a:ext cx="718252" cy="239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6" name="Google Shape;626;p32"/>
          <p:cNvPicPr preferRelativeResize="0"/>
          <p:nvPr/>
        </p:nvPicPr>
        <p:blipFill rotWithShape="1">
          <a:blip r:embed="rId1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86716" y="2234079"/>
            <a:ext cx="317050" cy="1212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627" name="Google Shape;627;p32"/>
          <p:cNvPicPr preferRelativeResize="0"/>
          <p:nvPr/>
        </p:nvPicPr>
        <p:blipFill rotWithShape="1">
          <a:blip r:embed="rId20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676258">
            <a:off x="4230847" y="3630471"/>
            <a:ext cx="500312" cy="250163"/>
          </a:xfrm>
          <a:prstGeom prst="rect">
            <a:avLst/>
          </a:prstGeom>
          <a:noFill/>
          <a:ln>
            <a:noFill/>
          </a:ln>
        </p:spPr>
      </p:pic>
      <p:sp>
        <p:nvSpPr>
          <p:cNvPr id="628" name="Google Shape;628;p32"/>
          <p:cNvSpPr/>
          <p:nvPr/>
        </p:nvSpPr>
        <p:spPr>
          <a:xfrm>
            <a:off x="7233300" y="3438675"/>
            <a:ext cx="1425000" cy="441600"/>
          </a:xfrm>
          <a:prstGeom prst="wave">
            <a:avLst>
              <a:gd name="adj1" fmla="val 12500"/>
              <a:gd name="adj2" fmla="val 0"/>
            </a:avLst>
          </a:prstGeom>
          <a:gradFill>
            <a:gsLst>
              <a:gs pos="0">
                <a:srgbClr val="F5D0D0"/>
              </a:gs>
              <a:gs pos="100000">
                <a:srgbClr val="D96868"/>
              </a:gs>
            </a:gsLst>
            <a:lin ang="5400012" scaled="0"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0" i="0" u="none" strike="noStrike" cap="none">
                <a:solidFill>
                  <a:srgbClr val="F3F3F3"/>
                </a:solidFill>
                <a:latin typeface="Lobster"/>
                <a:ea typeface="Lobster"/>
                <a:cs typeface="Lobster"/>
                <a:sym typeface="Lobster"/>
              </a:rPr>
              <a:t>Principal</a:t>
            </a:r>
            <a:endParaRPr sz="2000" b="0" i="0" u="none" strike="noStrike" cap="none">
              <a:solidFill>
                <a:srgbClr val="F3F3F3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629" name="Google Shape;629;p32"/>
          <p:cNvSpPr/>
          <p:nvPr/>
        </p:nvSpPr>
        <p:spPr>
          <a:xfrm>
            <a:off x="1944250" y="129150"/>
            <a:ext cx="4637100" cy="3399900"/>
          </a:xfrm>
          <a:prstGeom prst="wedgeRoundRectCallout">
            <a:avLst>
              <a:gd name="adj1" fmla="val -50156"/>
              <a:gd name="adj2" fmla="val -9089"/>
              <a:gd name="adj3" fmla="val 0"/>
            </a:avLst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rPr>
              <a:t>NURSE’S OFFICE</a:t>
            </a:r>
            <a:endParaRPr sz="1800" b="1">
              <a:solidFill>
                <a:schemeClr val="dk1"/>
              </a:solidFill>
              <a:latin typeface="Neucha"/>
              <a:ea typeface="Neucha"/>
              <a:cs typeface="Neucha"/>
              <a:sym typeface="Neuch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u="sng">
              <a:solidFill>
                <a:schemeClr val="dk1"/>
              </a:solidFill>
              <a:latin typeface="Neucha"/>
              <a:ea typeface="Neucha"/>
              <a:cs typeface="Neucha"/>
              <a:sym typeface="Neucha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eucha"/>
              <a:buChar char="●"/>
            </a:pPr>
            <a:r>
              <a:rPr lang="en" sz="1800" b="1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rPr>
              <a:t>All students will have access to the nurse.</a:t>
            </a:r>
            <a:endParaRPr sz="1800" b="1">
              <a:solidFill>
                <a:schemeClr val="dk1"/>
              </a:solidFill>
              <a:latin typeface="Neucha"/>
              <a:ea typeface="Neucha"/>
              <a:cs typeface="Neucha"/>
              <a:sym typeface="Neucha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eucha"/>
              <a:buChar char="●"/>
            </a:pPr>
            <a:r>
              <a:rPr lang="en" sz="1800" b="1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rPr>
              <a:t>Nursing staff will triage and take appropriate measures to care for students and staff.</a:t>
            </a:r>
            <a:endParaRPr sz="1800" b="1">
              <a:solidFill>
                <a:schemeClr val="dk1"/>
              </a:solidFill>
              <a:latin typeface="Neucha"/>
              <a:ea typeface="Neucha"/>
              <a:cs typeface="Neucha"/>
              <a:sym typeface="Neucha"/>
            </a:endParaRPr>
          </a:p>
          <a:p>
            <a:pPr marL="457200" marR="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eucha"/>
              <a:buChar char="●"/>
            </a:pPr>
            <a:r>
              <a:rPr lang="en" sz="1800" b="1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rPr>
              <a:t>The district nurses will continue to follow the comprehensive plan for managing any student or staff who may present with symptoms.</a:t>
            </a:r>
            <a:endParaRPr sz="1800" b="1">
              <a:solidFill>
                <a:schemeClr val="dk1"/>
              </a:solidFill>
              <a:latin typeface="Neucha"/>
              <a:ea typeface="Neucha"/>
              <a:cs typeface="Neucha"/>
              <a:sym typeface="Neuch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" name="Google Shape;634;p33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2875" y="233288"/>
            <a:ext cx="930900" cy="1316675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635" name="Google Shape;635;p33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1144187">
            <a:off x="-64882" y="1987049"/>
            <a:ext cx="859487" cy="859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6" name="Google Shape;636;p33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60325" y="76200"/>
            <a:ext cx="819900" cy="81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7" name="Google Shape;637;p33"/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617500" y="1801575"/>
            <a:ext cx="1493700" cy="288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8" name="Google Shape;638;p33"/>
          <p:cNvPicPr preferRelativeResize="0"/>
          <p:nvPr/>
        </p:nvPicPr>
        <p:blipFill rotWithShape="1"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804"/>
          <a:stretch/>
        </p:blipFill>
        <p:spPr>
          <a:xfrm flipH="1">
            <a:off x="6526275" y="3055650"/>
            <a:ext cx="2573675" cy="163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9" name="Google Shape;639;p33"/>
          <p:cNvPicPr preferRelativeResize="0"/>
          <p:nvPr/>
        </p:nvPicPr>
        <p:blipFill rotWithShape="1">
          <a:blip r:embed="rId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835944">
            <a:off x="7756399" y="2666194"/>
            <a:ext cx="884704" cy="820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640" name="Google Shape;640;p33"/>
          <p:cNvPicPr preferRelativeResize="0"/>
          <p:nvPr/>
        </p:nvPicPr>
        <p:blipFill rotWithShape="1">
          <a:blip r:embed="rId10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51400" y="129150"/>
            <a:ext cx="4769175" cy="305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1" name="Google Shape;641;p33"/>
          <p:cNvPicPr preferRelativeResize="0"/>
          <p:nvPr/>
        </p:nvPicPr>
        <p:blipFill rotWithShape="1">
          <a:blip r:embed="rId11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86615" y="2204451"/>
            <a:ext cx="819909" cy="1093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42" name="Google Shape;642;p33"/>
          <p:cNvPicPr preferRelativeResize="0"/>
          <p:nvPr/>
        </p:nvPicPr>
        <p:blipFill rotWithShape="1">
          <a:blip r:embed="rId1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6991" y="498863"/>
            <a:ext cx="317056" cy="31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3" name="Google Shape;643;p33"/>
          <p:cNvPicPr preferRelativeResize="0"/>
          <p:nvPr/>
        </p:nvPicPr>
        <p:blipFill rotWithShape="1">
          <a:blip r:embed="rId1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64054" y="448613"/>
            <a:ext cx="317056" cy="31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4" name="Google Shape;644;p33"/>
          <p:cNvPicPr preferRelativeResize="0"/>
          <p:nvPr/>
        </p:nvPicPr>
        <p:blipFill rotWithShape="1">
          <a:blip r:embed="rId1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64041" y="732863"/>
            <a:ext cx="317056" cy="31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5" name="Google Shape;645;p33"/>
          <p:cNvPicPr preferRelativeResize="0"/>
          <p:nvPr/>
        </p:nvPicPr>
        <p:blipFill rotWithShape="1">
          <a:blip r:embed="rId1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350" y="11749"/>
            <a:ext cx="1890898" cy="1858478"/>
          </a:xfrm>
          <a:prstGeom prst="rect">
            <a:avLst/>
          </a:prstGeom>
          <a:noFill/>
          <a:ln>
            <a:noFill/>
          </a:ln>
        </p:spPr>
      </p:pic>
      <p:sp>
        <p:nvSpPr>
          <p:cNvPr id="646" name="Google Shape;646;p33"/>
          <p:cNvSpPr txBox="1"/>
          <p:nvPr/>
        </p:nvSpPr>
        <p:spPr>
          <a:xfrm>
            <a:off x="354850" y="354475"/>
            <a:ext cx="1156800" cy="14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rPr lang="en" sz="1900" b="1">
                <a:solidFill>
                  <a:srgbClr val="1155CC"/>
                </a:solidFill>
                <a:latin typeface="Caveat"/>
                <a:ea typeface="Caveat"/>
                <a:cs typeface="Caveat"/>
                <a:sym typeface="Caveat"/>
              </a:rPr>
              <a:t>Health </a:t>
            </a:r>
            <a:endParaRPr sz="1900" b="1">
              <a:solidFill>
                <a:srgbClr val="1155CC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rPr lang="en" sz="1900" b="1">
                <a:solidFill>
                  <a:srgbClr val="1155CC"/>
                </a:solidFill>
                <a:latin typeface="Caveat"/>
                <a:ea typeface="Caveat"/>
                <a:cs typeface="Caveat"/>
                <a:sym typeface="Caveat"/>
              </a:rPr>
              <a:t>and Wellness</a:t>
            </a:r>
            <a:endParaRPr sz="1900" b="1">
              <a:solidFill>
                <a:srgbClr val="1155CC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647" name="Google Shape;647;p33"/>
          <p:cNvPicPr preferRelativeResize="0"/>
          <p:nvPr/>
        </p:nvPicPr>
        <p:blipFill rotWithShape="1">
          <a:blip r:embed="rId1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5400000">
            <a:off x="4172399" y="3101025"/>
            <a:ext cx="784525" cy="3246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48" name="Google Shape;648;p33"/>
          <p:cNvPicPr preferRelativeResize="0"/>
          <p:nvPr/>
        </p:nvPicPr>
        <p:blipFill rotWithShape="1">
          <a:blip r:embed="rId1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4614147" y="2341419"/>
            <a:ext cx="2183225" cy="3064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49" name="Google Shape;649;p33"/>
          <p:cNvPicPr preferRelativeResize="0"/>
          <p:nvPr/>
        </p:nvPicPr>
        <p:blipFill rotWithShape="1">
          <a:blip r:embed="rId1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6261" y="2362386"/>
            <a:ext cx="2261975" cy="3174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50" name="Google Shape;650;p33"/>
          <p:cNvPicPr preferRelativeResize="0"/>
          <p:nvPr/>
        </p:nvPicPr>
        <p:blipFill rotWithShape="1">
          <a:blip r:embed="rId1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3841250" y="3655135"/>
            <a:ext cx="1081200" cy="1199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651" name="Google Shape;651;p33"/>
          <p:cNvPicPr preferRelativeResize="0"/>
          <p:nvPr/>
        </p:nvPicPr>
        <p:blipFill rotWithShape="1">
          <a:blip r:embed="rId1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08072">
            <a:off x="3984275" y="3696879"/>
            <a:ext cx="718254" cy="239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652" name="Google Shape;652;p33"/>
          <p:cNvPicPr preferRelativeResize="0"/>
          <p:nvPr/>
        </p:nvPicPr>
        <p:blipFill rotWithShape="1">
          <a:blip r:embed="rId1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86716" y="2234079"/>
            <a:ext cx="317050" cy="1212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653" name="Google Shape;653;p33"/>
          <p:cNvPicPr preferRelativeResize="0"/>
          <p:nvPr/>
        </p:nvPicPr>
        <p:blipFill rotWithShape="1">
          <a:blip r:embed="rId20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676258">
            <a:off x="4230847" y="3630471"/>
            <a:ext cx="500312" cy="250163"/>
          </a:xfrm>
          <a:prstGeom prst="rect">
            <a:avLst/>
          </a:prstGeom>
          <a:noFill/>
          <a:ln>
            <a:noFill/>
          </a:ln>
        </p:spPr>
      </p:pic>
      <p:sp>
        <p:nvSpPr>
          <p:cNvPr id="654" name="Google Shape;654;p33"/>
          <p:cNvSpPr/>
          <p:nvPr/>
        </p:nvSpPr>
        <p:spPr>
          <a:xfrm>
            <a:off x="7233300" y="3438675"/>
            <a:ext cx="1425000" cy="441600"/>
          </a:xfrm>
          <a:prstGeom prst="wave">
            <a:avLst>
              <a:gd name="adj1" fmla="val 12500"/>
              <a:gd name="adj2" fmla="val 0"/>
            </a:avLst>
          </a:prstGeom>
          <a:gradFill>
            <a:gsLst>
              <a:gs pos="0">
                <a:srgbClr val="F5D0D0"/>
              </a:gs>
              <a:gs pos="100000">
                <a:srgbClr val="D96868"/>
              </a:gs>
            </a:gsLst>
            <a:lin ang="5400012" scaled="0"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0" i="0" u="none" strike="noStrike" cap="none">
                <a:solidFill>
                  <a:srgbClr val="F3F3F3"/>
                </a:solidFill>
                <a:latin typeface="Lobster"/>
                <a:ea typeface="Lobster"/>
                <a:cs typeface="Lobster"/>
                <a:sym typeface="Lobster"/>
              </a:rPr>
              <a:t>Principal</a:t>
            </a:r>
            <a:endParaRPr sz="2000" b="0" i="0" u="none" strike="noStrike" cap="none">
              <a:solidFill>
                <a:srgbClr val="F3F3F3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655" name="Google Shape;655;p33"/>
          <p:cNvSpPr/>
          <p:nvPr/>
        </p:nvSpPr>
        <p:spPr>
          <a:xfrm>
            <a:off x="1944250" y="354475"/>
            <a:ext cx="4637100" cy="2338500"/>
          </a:xfrm>
          <a:prstGeom prst="wedgeRoundRectCallout">
            <a:avLst>
              <a:gd name="adj1" fmla="val -50156"/>
              <a:gd name="adj2" fmla="val -9089"/>
              <a:gd name="adj3" fmla="val 0"/>
            </a:avLst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rPr>
              <a:t>MASK BREAKS</a:t>
            </a:r>
            <a:endParaRPr sz="1800" b="1">
              <a:solidFill>
                <a:schemeClr val="dk1"/>
              </a:solidFill>
              <a:latin typeface="Neucha"/>
              <a:ea typeface="Neucha"/>
              <a:cs typeface="Neucha"/>
              <a:sym typeface="Neuch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u="sng">
              <a:solidFill>
                <a:schemeClr val="dk1"/>
              </a:solidFill>
              <a:latin typeface="Neucha"/>
              <a:ea typeface="Neucha"/>
              <a:cs typeface="Neucha"/>
              <a:sym typeface="Neucha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eucha"/>
              <a:buChar char="●"/>
            </a:pPr>
            <a:r>
              <a:rPr lang="en" sz="1800" b="1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rPr>
              <a:t>Mask breaks are scheduled throughout the day.</a:t>
            </a:r>
            <a:endParaRPr sz="1800" b="1">
              <a:solidFill>
                <a:schemeClr val="dk1"/>
              </a:solidFill>
              <a:latin typeface="Neucha"/>
              <a:ea typeface="Neucha"/>
              <a:cs typeface="Neucha"/>
              <a:sym typeface="Neucha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eucha"/>
              <a:buChar char="●"/>
            </a:pPr>
            <a:r>
              <a:rPr lang="en" sz="1800" b="1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rPr>
              <a:t>Additional mask breaks may occur as needed.</a:t>
            </a:r>
            <a:endParaRPr sz="1800" b="1">
              <a:solidFill>
                <a:schemeClr val="dk1"/>
              </a:solidFill>
              <a:latin typeface="Neucha"/>
              <a:ea typeface="Neucha"/>
              <a:cs typeface="Neucha"/>
              <a:sym typeface="Neuch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0" name="Google Shape;660;p34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1144187">
            <a:off x="-64882" y="1987049"/>
            <a:ext cx="859487" cy="859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661" name="Google Shape;661;p34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60325" y="76200"/>
            <a:ext cx="819900" cy="81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2" name="Google Shape;662;p34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617500" y="1801575"/>
            <a:ext cx="1493700" cy="288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3" name="Google Shape;663;p34"/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804"/>
          <a:stretch/>
        </p:blipFill>
        <p:spPr>
          <a:xfrm flipH="1">
            <a:off x="6526275" y="3055650"/>
            <a:ext cx="2573675" cy="163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4" name="Google Shape;664;p34"/>
          <p:cNvPicPr preferRelativeResize="0"/>
          <p:nvPr/>
        </p:nvPicPr>
        <p:blipFill rotWithShape="1"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835944">
            <a:off x="7756399" y="2666194"/>
            <a:ext cx="884704" cy="820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665" name="Google Shape;665;p34"/>
          <p:cNvPicPr preferRelativeResize="0"/>
          <p:nvPr/>
        </p:nvPicPr>
        <p:blipFill rotWithShape="1">
          <a:blip r:embed="rId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96100" y="251175"/>
            <a:ext cx="4769175" cy="305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6" name="Google Shape;666;p34"/>
          <p:cNvPicPr preferRelativeResize="0"/>
          <p:nvPr/>
        </p:nvPicPr>
        <p:blipFill rotWithShape="1">
          <a:blip r:embed="rId10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95492" y="2140538"/>
            <a:ext cx="819909" cy="1093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67" name="Google Shape;667;p34"/>
          <p:cNvPicPr preferRelativeResize="0"/>
          <p:nvPr/>
        </p:nvPicPr>
        <p:blipFill rotWithShape="1">
          <a:blip r:embed="rId11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6991" y="498863"/>
            <a:ext cx="317056" cy="31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8" name="Google Shape;668;p34"/>
          <p:cNvPicPr preferRelativeResize="0"/>
          <p:nvPr/>
        </p:nvPicPr>
        <p:blipFill rotWithShape="1">
          <a:blip r:embed="rId11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64054" y="448613"/>
            <a:ext cx="317056" cy="31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9" name="Google Shape;669;p34"/>
          <p:cNvPicPr preferRelativeResize="0"/>
          <p:nvPr/>
        </p:nvPicPr>
        <p:blipFill rotWithShape="1">
          <a:blip r:embed="rId11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64041" y="732863"/>
            <a:ext cx="317056" cy="31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0" name="Google Shape;670;p34"/>
          <p:cNvPicPr preferRelativeResize="0"/>
          <p:nvPr/>
        </p:nvPicPr>
        <p:blipFill rotWithShape="1">
          <a:blip r:embed="rId1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350" y="11749"/>
            <a:ext cx="1890898" cy="2178369"/>
          </a:xfrm>
          <a:prstGeom prst="rect">
            <a:avLst/>
          </a:prstGeom>
          <a:noFill/>
          <a:ln>
            <a:noFill/>
          </a:ln>
        </p:spPr>
      </p:pic>
      <p:sp>
        <p:nvSpPr>
          <p:cNvPr id="671" name="Google Shape;671;p34"/>
          <p:cNvSpPr txBox="1"/>
          <p:nvPr/>
        </p:nvSpPr>
        <p:spPr>
          <a:xfrm>
            <a:off x="354850" y="354474"/>
            <a:ext cx="1156800" cy="1835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1" i="0" u="none" strike="noStrike" cap="none">
              <a:solidFill>
                <a:srgbClr val="1155CC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" sz="1900" b="1">
                <a:solidFill>
                  <a:srgbClr val="1155CC"/>
                </a:solidFill>
                <a:latin typeface="Caveat"/>
                <a:ea typeface="Caveat"/>
                <a:cs typeface="Caveat"/>
                <a:sym typeface="Caveat"/>
              </a:rPr>
              <a:t>Deliveries to </a:t>
            </a:r>
            <a:endParaRPr sz="1900" b="1">
              <a:solidFill>
                <a:srgbClr val="1155CC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" sz="1900" b="1">
                <a:solidFill>
                  <a:srgbClr val="1155CC"/>
                </a:solidFill>
                <a:latin typeface="Caveat"/>
                <a:ea typeface="Caveat"/>
                <a:cs typeface="Caveat"/>
                <a:sym typeface="Caveat"/>
              </a:rPr>
              <a:t>School</a:t>
            </a:r>
            <a:endParaRPr sz="1900" b="1" i="0" u="none" strike="noStrike" cap="none">
              <a:solidFill>
                <a:srgbClr val="1155CC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672" name="Google Shape;672;p34"/>
          <p:cNvPicPr preferRelativeResize="0"/>
          <p:nvPr/>
        </p:nvPicPr>
        <p:blipFill rotWithShape="1">
          <a:blip r:embed="rId1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5400000">
            <a:off x="4172399" y="3101025"/>
            <a:ext cx="784525" cy="3246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73" name="Google Shape;673;p34"/>
          <p:cNvPicPr preferRelativeResize="0"/>
          <p:nvPr/>
        </p:nvPicPr>
        <p:blipFill rotWithShape="1">
          <a:blip r:embed="rId1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4567536" y="2341419"/>
            <a:ext cx="2183225" cy="3064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74" name="Google Shape;674;p34"/>
          <p:cNvPicPr preferRelativeResize="0"/>
          <p:nvPr/>
        </p:nvPicPr>
        <p:blipFill rotWithShape="1">
          <a:blip r:embed="rId1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6261" y="2362386"/>
            <a:ext cx="2261975" cy="3174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75" name="Google Shape;675;p34"/>
          <p:cNvPicPr preferRelativeResize="0"/>
          <p:nvPr/>
        </p:nvPicPr>
        <p:blipFill rotWithShape="1">
          <a:blip r:embed="rId1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3841250" y="3655135"/>
            <a:ext cx="1081200" cy="1199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676" name="Google Shape;676;p34"/>
          <p:cNvPicPr preferRelativeResize="0"/>
          <p:nvPr/>
        </p:nvPicPr>
        <p:blipFill rotWithShape="1">
          <a:blip r:embed="rId1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08075">
            <a:off x="8464011" y="3113984"/>
            <a:ext cx="718252" cy="239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7" name="Google Shape;677;p34"/>
          <p:cNvPicPr preferRelativeResize="0"/>
          <p:nvPr/>
        </p:nvPicPr>
        <p:blipFill rotWithShape="1">
          <a:blip r:embed="rId1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12660" y="2040272"/>
            <a:ext cx="317050" cy="1212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678" name="Google Shape;678;p34"/>
          <p:cNvPicPr preferRelativeResize="0"/>
          <p:nvPr/>
        </p:nvPicPr>
        <p:blipFill rotWithShape="1">
          <a:blip r:embed="rId1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676258">
            <a:off x="7302684" y="2987801"/>
            <a:ext cx="500312" cy="250163"/>
          </a:xfrm>
          <a:prstGeom prst="rect">
            <a:avLst/>
          </a:prstGeom>
          <a:noFill/>
          <a:ln>
            <a:noFill/>
          </a:ln>
        </p:spPr>
      </p:pic>
      <p:sp>
        <p:nvSpPr>
          <p:cNvPr id="679" name="Google Shape;679;p34"/>
          <p:cNvSpPr/>
          <p:nvPr/>
        </p:nvSpPr>
        <p:spPr>
          <a:xfrm>
            <a:off x="7233300" y="3438675"/>
            <a:ext cx="1425000" cy="441600"/>
          </a:xfrm>
          <a:prstGeom prst="wave">
            <a:avLst>
              <a:gd name="adj1" fmla="val 12500"/>
              <a:gd name="adj2" fmla="val 0"/>
            </a:avLst>
          </a:prstGeom>
          <a:gradFill>
            <a:gsLst>
              <a:gs pos="0">
                <a:srgbClr val="F5D0D0"/>
              </a:gs>
              <a:gs pos="100000">
                <a:srgbClr val="D96868"/>
              </a:gs>
            </a:gsLst>
            <a:lin ang="5400012" scaled="0"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0" i="0" u="none" strike="noStrike" cap="none">
                <a:solidFill>
                  <a:srgbClr val="F3F3F3"/>
                </a:solidFill>
                <a:latin typeface="Lobster"/>
                <a:ea typeface="Lobster"/>
                <a:cs typeface="Lobster"/>
                <a:sym typeface="Lobster"/>
              </a:rPr>
              <a:t>Principal</a:t>
            </a:r>
            <a:endParaRPr sz="2000" b="0" i="0" u="none" strike="noStrike" cap="none">
              <a:solidFill>
                <a:srgbClr val="F3F3F3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680" name="Google Shape;680;p34"/>
          <p:cNvSpPr/>
          <p:nvPr/>
        </p:nvSpPr>
        <p:spPr>
          <a:xfrm>
            <a:off x="1943250" y="354475"/>
            <a:ext cx="4585500" cy="3525900"/>
          </a:xfrm>
          <a:prstGeom prst="wedgeRoundRectCallout">
            <a:avLst>
              <a:gd name="adj1" fmla="val 50454"/>
              <a:gd name="adj2" fmla="val 31107"/>
              <a:gd name="adj3" fmla="val 0"/>
            </a:avLst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rPr>
              <a:t>DELIVERIES TO THE SCHOOL</a:t>
            </a:r>
            <a:endParaRPr sz="1800" b="1">
              <a:solidFill>
                <a:schemeClr val="dk1"/>
              </a:solidFill>
              <a:latin typeface="Neucha"/>
              <a:ea typeface="Neucha"/>
              <a:cs typeface="Neucha"/>
              <a:sym typeface="Neuch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1">
              <a:solidFill>
                <a:schemeClr val="dk1"/>
              </a:solidFill>
              <a:latin typeface="Neucha"/>
              <a:ea typeface="Neucha"/>
              <a:cs typeface="Neucha"/>
              <a:sym typeface="Neucha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eucha"/>
              <a:buChar char="●"/>
            </a:pPr>
            <a:r>
              <a:rPr lang="en" sz="1800" b="1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rPr>
              <a:t>In the event an essential item needs to be dropped off during the school day you are asked to enter the main entrance and speak to the building secretary.</a:t>
            </a:r>
            <a:endParaRPr sz="1800" b="1">
              <a:solidFill>
                <a:schemeClr val="dk1"/>
              </a:solidFill>
              <a:latin typeface="Neucha"/>
              <a:ea typeface="Neucha"/>
              <a:cs typeface="Neucha"/>
              <a:sym typeface="Neucha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eucha"/>
              <a:buChar char="●"/>
            </a:pPr>
            <a:r>
              <a:rPr lang="en" sz="1800" b="1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rPr>
              <a:t>All deliveries will be left in the main lobby for proper handling by staff.</a:t>
            </a:r>
            <a:endParaRPr sz="1800" b="1">
              <a:solidFill>
                <a:schemeClr val="dk1"/>
              </a:solidFill>
              <a:latin typeface="Neucha"/>
              <a:ea typeface="Neucha"/>
              <a:cs typeface="Neucha"/>
              <a:sym typeface="Neuch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eucha"/>
              <a:buChar char="●"/>
            </a:pPr>
            <a:r>
              <a:rPr lang="en" sz="1800" b="1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rPr>
              <a:t>To keep our school as safe as possible, we will be closed to visitors/volunteers for the foreseeable future.</a:t>
            </a:r>
            <a:endParaRPr sz="1800" b="1" i="0" u="none" strike="noStrike" cap="none">
              <a:solidFill>
                <a:schemeClr val="dk1"/>
              </a:solidFill>
              <a:latin typeface="Neucha"/>
              <a:ea typeface="Neucha"/>
              <a:cs typeface="Neucha"/>
              <a:sym typeface="Neucha"/>
            </a:endParaRPr>
          </a:p>
        </p:txBody>
      </p:sp>
      <p:pic>
        <p:nvPicPr>
          <p:cNvPr id="681" name="Google Shape;681;p34"/>
          <p:cNvPicPr preferRelativeResize="0"/>
          <p:nvPr/>
        </p:nvPicPr>
        <p:blipFill rotWithShape="1">
          <a:blip r:embed="rId20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12198" y="210863"/>
            <a:ext cx="904053" cy="1361525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" name="Google Shape;686;p35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1144187">
            <a:off x="-64882" y="1987049"/>
            <a:ext cx="859487" cy="859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687" name="Google Shape;687;p35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60325" y="76200"/>
            <a:ext cx="819900" cy="81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8" name="Google Shape;688;p35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617500" y="1801575"/>
            <a:ext cx="1493700" cy="288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9" name="Google Shape;689;p35"/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804"/>
          <a:stretch/>
        </p:blipFill>
        <p:spPr>
          <a:xfrm flipH="1">
            <a:off x="6526275" y="3055650"/>
            <a:ext cx="2573675" cy="163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0" name="Google Shape;690;p35"/>
          <p:cNvPicPr preferRelativeResize="0"/>
          <p:nvPr/>
        </p:nvPicPr>
        <p:blipFill rotWithShape="1"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835944">
            <a:off x="7756399" y="2666194"/>
            <a:ext cx="884704" cy="820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691" name="Google Shape;691;p35"/>
          <p:cNvPicPr preferRelativeResize="0"/>
          <p:nvPr/>
        </p:nvPicPr>
        <p:blipFill rotWithShape="1">
          <a:blip r:embed="rId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96100" y="251175"/>
            <a:ext cx="4769175" cy="305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2" name="Google Shape;692;p35"/>
          <p:cNvPicPr preferRelativeResize="0"/>
          <p:nvPr/>
        </p:nvPicPr>
        <p:blipFill rotWithShape="1">
          <a:blip r:embed="rId10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86615" y="2204451"/>
            <a:ext cx="819909" cy="1093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93" name="Google Shape;693;p35"/>
          <p:cNvPicPr preferRelativeResize="0"/>
          <p:nvPr/>
        </p:nvPicPr>
        <p:blipFill rotWithShape="1">
          <a:blip r:embed="rId11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6991" y="498863"/>
            <a:ext cx="317056" cy="31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4" name="Google Shape;694;p35"/>
          <p:cNvPicPr preferRelativeResize="0"/>
          <p:nvPr/>
        </p:nvPicPr>
        <p:blipFill rotWithShape="1">
          <a:blip r:embed="rId11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64054" y="448613"/>
            <a:ext cx="317056" cy="31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5" name="Google Shape;695;p35"/>
          <p:cNvPicPr preferRelativeResize="0"/>
          <p:nvPr/>
        </p:nvPicPr>
        <p:blipFill rotWithShape="1">
          <a:blip r:embed="rId11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64041" y="732863"/>
            <a:ext cx="317056" cy="31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6" name="Google Shape;696;p35"/>
          <p:cNvPicPr preferRelativeResize="0"/>
          <p:nvPr/>
        </p:nvPicPr>
        <p:blipFill rotWithShape="1">
          <a:blip r:embed="rId1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350" y="11749"/>
            <a:ext cx="1890898" cy="1789825"/>
          </a:xfrm>
          <a:prstGeom prst="rect">
            <a:avLst/>
          </a:prstGeom>
          <a:noFill/>
          <a:ln>
            <a:noFill/>
          </a:ln>
        </p:spPr>
      </p:pic>
      <p:sp>
        <p:nvSpPr>
          <p:cNvPr id="697" name="Google Shape;697;p35"/>
          <p:cNvSpPr txBox="1"/>
          <p:nvPr/>
        </p:nvSpPr>
        <p:spPr>
          <a:xfrm>
            <a:off x="354850" y="354474"/>
            <a:ext cx="1156800" cy="1411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" sz="1900" b="1" i="0" u="none" strike="noStrike" cap="none">
                <a:solidFill>
                  <a:srgbClr val="1155CC"/>
                </a:solidFill>
                <a:latin typeface="Caveat"/>
                <a:ea typeface="Caveat"/>
                <a:cs typeface="Caveat"/>
                <a:sym typeface="Caveat"/>
              </a:rPr>
              <a:t>Recess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" sz="1900" b="1" i="0" u="none" strike="noStrike" cap="none">
                <a:solidFill>
                  <a:srgbClr val="1155CC"/>
                </a:solidFill>
                <a:latin typeface="Caveat"/>
                <a:ea typeface="Caveat"/>
                <a:cs typeface="Caveat"/>
                <a:sym typeface="Caveat"/>
              </a:rPr>
              <a:t>Play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" sz="1900" b="1" i="0" u="none" strike="noStrike" cap="none">
                <a:solidFill>
                  <a:srgbClr val="1155CC"/>
                </a:solidFill>
                <a:latin typeface="Caveat"/>
                <a:ea typeface="Caveat"/>
                <a:cs typeface="Caveat"/>
                <a:sym typeface="Caveat"/>
              </a:rPr>
              <a:t>Fun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" sz="1900" b="1" i="0" u="none" strike="noStrike" cap="none">
                <a:solidFill>
                  <a:srgbClr val="1155CC"/>
                </a:solidFill>
                <a:latin typeface="Caveat"/>
                <a:ea typeface="Caveat"/>
                <a:cs typeface="Caveat"/>
                <a:sym typeface="Caveat"/>
              </a:rPr>
              <a:t>Cardio</a:t>
            </a:r>
            <a:endParaRPr sz="1900" b="1" i="0" u="none" strike="noStrike" cap="none">
              <a:solidFill>
                <a:srgbClr val="1155CC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698" name="Google Shape;698;p35"/>
          <p:cNvPicPr preferRelativeResize="0"/>
          <p:nvPr/>
        </p:nvPicPr>
        <p:blipFill rotWithShape="1">
          <a:blip r:embed="rId1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5400000">
            <a:off x="4172399" y="3101025"/>
            <a:ext cx="784525" cy="3246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99" name="Google Shape;699;p35"/>
          <p:cNvPicPr preferRelativeResize="0"/>
          <p:nvPr/>
        </p:nvPicPr>
        <p:blipFill rotWithShape="1">
          <a:blip r:embed="rId1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4567536" y="2341419"/>
            <a:ext cx="2183225" cy="3064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700" name="Google Shape;700;p35"/>
          <p:cNvPicPr preferRelativeResize="0"/>
          <p:nvPr/>
        </p:nvPicPr>
        <p:blipFill rotWithShape="1">
          <a:blip r:embed="rId1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6261" y="2362386"/>
            <a:ext cx="2261975" cy="3174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01" name="Google Shape;701;p35"/>
          <p:cNvPicPr preferRelativeResize="0"/>
          <p:nvPr/>
        </p:nvPicPr>
        <p:blipFill rotWithShape="1">
          <a:blip r:embed="rId1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3841250" y="3655135"/>
            <a:ext cx="1081200" cy="1199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702" name="Google Shape;702;p35"/>
          <p:cNvPicPr preferRelativeResize="0"/>
          <p:nvPr/>
        </p:nvPicPr>
        <p:blipFill rotWithShape="1">
          <a:blip r:embed="rId1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08075">
            <a:off x="3984275" y="3696879"/>
            <a:ext cx="718252" cy="239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3" name="Google Shape;703;p35"/>
          <p:cNvPicPr preferRelativeResize="0"/>
          <p:nvPr/>
        </p:nvPicPr>
        <p:blipFill rotWithShape="1">
          <a:blip r:embed="rId1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58975" y="2117998"/>
            <a:ext cx="317050" cy="1212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704" name="Google Shape;704;p35"/>
          <p:cNvPicPr preferRelativeResize="0"/>
          <p:nvPr/>
        </p:nvPicPr>
        <p:blipFill rotWithShape="1">
          <a:blip r:embed="rId1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676258">
            <a:off x="4230847" y="3630471"/>
            <a:ext cx="500312" cy="250163"/>
          </a:xfrm>
          <a:prstGeom prst="rect">
            <a:avLst/>
          </a:prstGeom>
          <a:noFill/>
          <a:ln>
            <a:noFill/>
          </a:ln>
        </p:spPr>
      </p:pic>
      <p:sp>
        <p:nvSpPr>
          <p:cNvPr id="705" name="Google Shape;705;p35"/>
          <p:cNvSpPr/>
          <p:nvPr/>
        </p:nvSpPr>
        <p:spPr>
          <a:xfrm>
            <a:off x="7233300" y="3438675"/>
            <a:ext cx="1425000" cy="441600"/>
          </a:xfrm>
          <a:prstGeom prst="wave">
            <a:avLst>
              <a:gd name="adj1" fmla="val 12500"/>
              <a:gd name="adj2" fmla="val 0"/>
            </a:avLst>
          </a:prstGeom>
          <a:gradFill>
            <a:gsLst>
              <a:gs pos="0">
                <a:srgbClr val="F5D0D0"/>
              </a:gs>
              <a:gs pos="100000">
                <a:srgbClr val="D96868"/>
              </a:gs>
            </a:gsLst>
            <a:lin ang="5400012" scaled="0"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0" i="0" u="none" strike="noStrike" cap="none">
                <a:solidFill>
                  <a:srgbClr val="F3F3F3"/>
                </a:solidFill>
                <a:latin typeface="Lobster"/>
                <a:ea typeface="Lobster"/>
                <a:cs typeface="Lobster"/>
                <a:sym typeface="Lobster"/>
              </a:rPr>
              <a:t>Principal</a:t>
            </a:r>
            <a:endParaRPr sz="2000" b="0" i="0" u="none" strike="noStrike" cap="none">
              <a:solidFill>
                <a:srgbClr val="F3F3F3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706" name="Google Shape;706;p35"/>
          <p:cNvPicPr preferRelativeResize="0"/>
          <p:nvPr/>
        </p:nvPicPr>
        <p:blipFill rotWithShape="1">
          <a:blip r:embed="rId20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34458">
            <a:off x="5390257" y="3845996"/>
            <a:ext cx="496535" cy="477984"/>
          </a:xfrm>
          <a:prstGeom prst="rect">
            <a:avLst/>
          </a:prstGeom>
          <a:noFill/>
          <a:ln>
            <a:noFill/>
          </a:ln>
        </p:spPr>
      </p:pic>
      <p:pic>
        <p:nvPicPr>
          <p:cNvPr id="707" name="Google Shape;707;p35"/>
          <p:cNvPicPr preferRelativeResize="0"/>
          <p:nvPr/>
        </p:nvPicPr>
        <p:blipFill rotWithShape="1">
          <a:blip r:embed="rId21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145199">
            <a:off x="2759521" y="3885064"/>
            <a:ext cx="559633" cy="55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8" name="Google Shape;708;p35"/>
          <p:cNvPicPr preferRelativeResize="0"/>
          <p:nvPr/>
        </p:nvPicPr>
        <p:blipFill rotWithShape="1">
          <a:blip r:embed="rId2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96350" y="336774"/>
            <a:ext cx="819901" cy="1234780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709" name="Google Shape;709;p35"/>
          <p:cNvSpPr/>
          <p:nvPr/>
        </p:nvSpPr>
        <p:spPr>
          <a:xfrm>
            <a:off x="1705125" y="448625"/>
            <a:ext cx="5221500" cy="2340600"/>
          </a:xfrm>
          <a:prstGeom prst="wedgeRoundRectCallout">
            <a:avLst>
              <a:gd name="adj1" fmla="val 50217"/>
              <a:gd name="adj2" fmla="val 15808"/>
              <a:gd name="adj3" fmla="val 0"/>
            </a:avLst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rPr>
              <a:t>RECESS</a:t>
            </a:r>
            <a:endParaRPr sz="1800" b="1">
              <a:solidFill>
                <a:schemeClr val="dk1"/>
              </a:solidFill>
              <a:latin typeface="Neucha"/>
              <a:ea typeface="Neucha"/>
              <a:cs typeface="Neucha"/>
              <a:sym typeface="Neuch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u="sng">
              <a:solidFill>
                <a:schemeClr val="dk1"/>
              </a:solidFill>
              <a:latin typeface="Neucha"/>
              <a:ea typeface="Neucha"/>
              <a:cs typeface="Neucha"/>
              <a:sym typeface="Neucha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eucha"/>
              <a:buChar char="●"/>
            </a:pPr>
            <a:r>
              <a:rPr lang="en" sz="1800" b="1" i="0" u="none" strike="noStrike" cap="none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rPr>
              <a:t>Students will enjoy </a:t>
            </a:r>
            <a:r>
              <a:rPr lang="en" sz="1800" b="1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rPr>
              <a:t>outdoor </a:t>
            </a:r>
            <a:r>
              <a:rPr lang="en" sz="1800" b="1" i="0" u="none" strike="noStrike" cap="none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rPr>
              <a:t>recess </a:t>
            </a:r>
            <a:r>
              <a:rPr lang="en" sz="1800" b="1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rPr>
              <a:t>each</a:t>
            </a:r>
            <a:r>
              <a:rPr lang="en" sz="1800" b="1" i="0" u="none" strike="noStrike" cap="none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rPr>
              <a:t> day</a:t>
            </a:r>
            <a:r>
              <a:rPr lang="en" sz="1800" b="1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rPr>
              <a:t>, weather permitting.</a:t>
            </a:r>
            <a:endParaRPr sz="1800" b="1" i="0" u="none" strike="noStrike" cap="none">
              <a:solidFill>
                <a:schemeClr val="dk1"/>
              </a:solidFill>
              <a:latin typeface="Neucha"/>
              <a:ea typeface="Neucha"/>
              <a:cs typeface="Neucha"/>
              <a:sym typeface="Neuch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4" name="Google Shape;714;p36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1144187">
            <a:off x="-64882" y="1987049"/>
            <a:ext cx="859487" cy="859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715" name="Google Shape;715;p36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60325" y="76200"/>
            <a:ext cx="819900" cy="81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6" name="Google Shape;716;p36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617500" y="1801575"/>
            <a:ext cx="1493700" cy="288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" name="Google Shape;717;p36"/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804"/>
          <a:stretch/>
        </p:blipFill>
        <p:spPr>
          <a:xfrm flipH="1">
            <a:off x="6526275" y="3055650"/>
            <a:ext cx="2573675" cy="163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8" name="Google Shape;718;p36"/>
          <p:cNvPicPr preferRelativeResize="0"/>
          <p:nvPr/>
        </p:nvPicPr>
        <p:blipFill rotWithShape="1"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835944">
            <a:off x="7756399" y="2666194"/>
            <a:ext cx="884704" cy="820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719" name="Google Shape;719;p36"/>
          <p:cNvPicPr preferRelativeResize="0"/>
          <p:nvPr/>
        </p:nvPicPr>
        <p:blipFill rotWithShape="1">
          <a:blip r:embed="rId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96100" y="251175"/>
            <a:ext cx="4769175" cy="305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0" name="Google Shape;720;p36"/>
          <p:cNvPicPr preferRelativeResize="0"/>
          <p:nvPr/>
        </p:nvPicPr>
        <p:blipFill rotWithShape="1">
          <a:blip r:embed="rId10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86615" y="2204451"/>
            <a:ext cx="819909" cy="1093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21" name="Google Shape;721;p36"/>
          <p:cNvPicPr preferRelativeResize="0"/>
          <p:nvPr/>
        </p:nvPicPr>
        <p:blipFill rotWithShape="1">
          <a:blip r:embed="rId11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6991" y="498863"/>
            <a:ext cx="317056" cy="31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2" name="Google Shape;722;p36"/>
          <p:cNvPicPr preferRelativeResize="0"/>
          <p:nvPr/>
        </p:nvPicPr>
        <p:blipFill rotWithShape="1">
          <a:blip r:embed="rId11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64054" y="448613"/>
            <a:ext cx="317056" cy="31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3" name="Google Shape;723;p36"/>
          <p:cNvPicPr preferRelativeResize="0"/>
          <p:nvPr/>
        </p:nvPicPr>
        <p:blipFill rotWithShape="1">
          <a:blip r:embed="rId11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64041" y="732863"/>
            <a:ext cx="317056" cy="31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4" name="Google Shape;724;p36"/>
          <p:cNvPicPr preferRelativeResize="0"/>
          <p:nvPr/>
        </p:nvPicPr>
        <p:blipFill rotWithShape="1">
          <a:blip r:embed="rId1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350" y="11749"/>
            <a:ext cx="1890898" cy="1789825"/>
          </a:xfrm>
          <a:prstGeom prst="rect">
            <a:avLst/>
          </a:prstGeom>
          <a:noFill/>
          <a:ln>
            <a:noFill/>
          </a:ln>
        </p:spPr>
      </p:pic>
      <p:sp>
        <p:nvSpPr>
          <p:cNvPr id="725" name="Google Shape;725;p36"/>
          <p:cNvSpPr txBox="1"/>
          <p:nvPr/>
        </p:nvSpPr>
        <p:spPr>
          <a:xfrm>
            <a:off x="354850" y="354475"/>
            <a:ext cx="1156800" cy="1306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" sz="1900" b="1">
                <a:solidFill>
                  <a:srgbClr val="1155CC"/>
                </a:solidFill>
                <a:latin typeface="Caveat"/>
                <a:ea typeface="Caveat"/>
                <a:cs typeface="Caveat"/>
                <a:sym typeface="Caveat"/>
              </a:rPr>
              <a:t>Start</a:t>
            </a:r>
            <a:endParaRPr sz="1900" b="1">
              <a:solidFill>
                <a:srgbClr val="1155CC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" sz="1900" b="1">
                <a:solidFill>
                  <a:srgbClr val="1155CC"/>
                </a:solidFill>
                <a:latin typeface="Caveat"/>
                <a:ea typeface="Caveat"/>
                <a:cs typeface="Caveat"/>
                <a:sym typeface="Caveat"/>
              </a:rPr>
              <a:t>Of</a:t>
            </a:r>
            <a:endParaRPr sz="1900" b="1">
              <a:solidFill>
                <a:srgbClr val="1155CC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" sz="1900" b="1">
                <a:solidFill>
                  <a:srgbClr val="1155CC"/>
                </a:solidFill>
                <a:latin typeface="Caveat"/>
                <a:ea typeface="Caveat"/>
                <a:cs typeface="Caveat"/>
                <a:sym typeface="Caveat"/>
              </a:rPr>
              <a:t>School</a:t>
            </a:r>
            <a:endParaRPr sz="1900" b="1">
              <a:solidFill>
                <a:srgbClr val="1155CC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726" name="Google Shape;726;p36"/>
          <p:cNvPicPr preferRelativeResize="0"/>
          <p:nvPr/>
        </p:nvPicPr>
        <p:blipFill rotWithShape="1">
          <a:blip r:embed="rId1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5400000">
            <a:off x="4172399" y="3101025"/>
            <a:ext cx="784525" cy="3246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27" name="Google Shape;727;p36"/>
          <p:cNvPicPr preferRelativeResize="0"/>
          <p:nvPr/>
        </p:nvPicPr>
        <p:blipFill rotWithShape="1">
          <a:blip r:embed="rId1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4567536" y="2341419"/>
            <a:ext cx="2183225" cy="3064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728" name="Google Shape;728;p36"/>
          <p:cNvPicPr preferRelativeResize="0"/>
          <p:nvPr/>
        </p:nvPicPr>
        <p:blipFill rotWithShape="1">
          <a:blip r:embed="rId1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6261" y="2362386"/>
            <a:ext cx="2261975" cy="3174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29" name="Google Shape;729;p36"/>
          <p:cNvPicPr preferRelativeResize="0"/>
          <p:nvPr/>
        </p:nvPicPr>
        <p:blipFill rotWithShape="1">
          <a:blip r:embed="rId1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3841250" y="3655135"/>
            <a:ext cx="1081200" cy="1199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730" name="Google Shape;730;p36"/>
          <p:cNvPicPr preferRelativeResize="0"/>
          <p:nvPr/>
        </p:nvPicPr>
        <p:blipFill rotWithShape="1">
          <a:blip r:embed="rId1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08075">
            <a:off x="3984275" y="3696879"/>
            <a:ext cx="718252" cy="239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1" name="Google Shape;731;p36"/>
          <p:cNvPicPr preferRelativeResize="0"/>
          <p:nvPr/>
        </p:nvPicPr>
        <p:blipFill rotWithShape="1">
          <a:blip r:embed="rId1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72078" y="2128539"/>
            <a:ext cx="317050" cy="1212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732" name="Google Shape;732;p36"/>
          <p:cNvPicPr preferRelativeResize="0"/>
          <p:nvPr/>
        </p:nvPicPr>
        <p:blipFill rotWithShape="1">
          <a:blip r:embed="rId1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676258">
            <a:off x="4230847" y="3630471"/>
            <a:ext cx="500312" cy="250163"/>
          </a:xfrm>
          <a:prstGeom prst="rect">
            <a:avLst/>
          </a:prstGeom>
          <a:noFill/>
          <a:ln>
            <a:noFill/>
          </a:ln>
        </p:spPr>
      </p:pic>
      <p:sp>
        <p:nvSpPr>
          <p:cNvPr id="733" name="Google Shape;733;p36"/>
          <p:cNvSpPr/>
          <p:nvPr/>
        </p:nvSpPr>
        <p:spPr>
          <a:xfrm>
            <a:off x="7233300" y="3438675"/>
            <a:ext cx="1425000" cy="441600"/>
          </a:xfrm>
          <a:prstGeom prst="wave">
            <a:avLst>
              <a:gd name="adj1" fmla="val 12500"/>
              <a:gd name="adj2" fmla="val 0"/>
            </a:avLst>
          </a:prstGeom>
          <a:gradFill>
            <a:gsLst>
              <a:gs pos="0">
                <a:srgbClr val="F5D0D0"/>
              </a:gs>
              <a:gs pos="100000">
                <a:srgbClr val="D96868"/>
              </a:gs>
            </a:gsLst>
            <a:lin ang="5400012" scaled="0"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0" i="0" u="none" strike="noStrike" cap="none">
                <a:solidFill>
                  <a:srgbClr val="F3F3F3"/>
                </a:solidFill>
                <a:latin typeface="Lobster"/>
                <a:ea typeface="Lobster"/>
                <a:cs typeface="Lobster"/>
                <a:sym typeface="Lobster"/>
              </a:rPr>
              <a:t>Principal</a:t>
            </a:r>
            <a:endParaRPr sz="2000" b="0" i="0" u="none" strike="noStrike" cap="none">
              <a:solidFill>
                <a:srgbClr val="F3F3F3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734" name="Google Shape;734;p36"/>
          <p:cNvSpPr/>
          <p:nvPr/>
        </p:nvSpPr>
        <p:spPr>
          <a:xfrm>
            <a:off x="1623475" y="76200"/>
            <a:ext cx="7279800" cy="4925100"/>
          </a:xfrm>
          <a:prstGeom prst="wedgeRoundRectCallout">
            <a:avLst>
              <a:gd name="adj1" fmla="val 50013"/>
              <a:gd name="adj2" fmla="val 27571"/>
              <a:gd name="adj3" fmla="val 0"/>
            </a:avLst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b="1" u="sng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rPr>
              <a:t>IMPORTANT DATES</a:t>
            </a:r>
            <a:endParaRPr sz="1600" b="1" u="sng">
              <a:solidFill>
                <a:schemeClr val="dk1"/>
              </a:solidFill>
              <a:latin typeface="Neucha"/>
              <a:ea typeface="Neucha"/>
              <a:cs typeface="Neucha"/>
              <a:sym typeface="Neuch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 u="sng">
              <a:solidFill>
                <a:schemeClr val="dk1"/>
              </a:solidFill>
              <a:latin typeface="Neucha"/>
              <a:ea typeface="Neucha"/>
              <a:cs typeface="Neucha"/>
              <a:sym typeface="Neuch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u="sng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rPr>
              <a:t>August 24th:		</a:t>
            </a:r>
            <a:r>
              <a:rPr lang="en" b="1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rPr>
              <a:t>Zoom Orientation for New Parents/Guardians @ 6:00 PM</a:t>
            </a:r>
            <a:endParaRPr b="1">
              <a:solidFill>
                <a:schemeClr val="dk1"/>
              </a:solidFill>
              <a:latin typeface="Neucha"/>
              <a:ea typeface="Neucha"/>
              <a:cs typeface="Neucha"/>
              <a:sym typeface="Neuch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 u="sng">
              <a:solidFill>
                <a:schemeClr val="dk1"/>
              </a:solidFill>
              <a:latin typeface="Neucha"/>
              <a:ea typeface="Neucha"/>
              <a:cs typeface="Neucha"/>
              <a:sym typeface="Neuch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u="sng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rPr>
              <a:t>August 31st:		</a:t>
            </a:r>
            <a:r>
              <a:rPr lang="en" b="1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rPr>
              <a:t>Meet and Treat</a:t>
            </a:r>
            <a:endParaRPr b="1">
              <a:solidFill>
                <a:schemeClr val="dk1"/>
              </a:solidFill>
              <a:latin typeface="Neucha"/>
              <a:ea typeface="Neucha"/>
              <a:cs typeface="Neucha"/>
              <a:sym typeface="Neucha"/>
            </a:endParaRPr>
          </a:p>
          <a:p>
            <a:pPr marL="91440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rPr>
              <a:t>Kindergarten @ 2:00 PM</a:t>
            </a:r>
            <a:endParaRPr b="1" u="sng">
              <a:solidFill>
                <a:schemeClr val="dk1"/>
              </a:solidFill>
              <a:latin typeface="Neucha"/>
              <a:ea typeface="Neucha"/>
              <a:cs typeface="Neucha"/>
              <a:sym typeface="Neucha"/>
            </a:endParaRPr>
          </a:p>
          <a:p>
            <a:pPr marL="91440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rPr>
              <a:t>First Grade @ 2:30 PM</a:t>
            </a:r>
            <a:endParaRPr b="1">
              <a:solidFill>
                <a:schemeClr val="dk1"/>
              </a:solidFill>
              <a:latin typeface="Neucha"/>
              <a:ea typeface="Neucha"/>
              <a:cs typeface="Neucha"/>
              <a:sym typeface="Neuch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rPr>
              <a:t>			Second Grade @ 3:00 PM</a:t>
            </a:r>
            <a:endParaRPr b="1">
              <a:solidFill>
                <a:schemeClr val="dk1"/>
              </a:solidFill>
              <a:latin typeface="Neucha"/>
              <a:ea typeface="Neucha"/>
              <a:cs typeface="Neucha"/>
              <a:sym typeface="Neuch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>
              <a:solidFill>
                <a:schemeClr val="dk1"/>
              </a:solidFill>
              <a:latin typeface="Neucha"/>
              <a:ea typeface="Neucha"/>
              <a:cs typeface="Neucha"/>
              <a:sym typeface="Neuch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u="sng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rPr>
              <a:t>September 1st:	</a:t>
            </a:r>
            <a:r>
              <a:rPr lang="en" b="1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rPr>
              <a:t>First Day of School for All Students</a:t>
            </a:r>
            <a:endParaRPr b="1">
              <a:solidFill>
                <a:schemeClr val="dk1"/>
              </a:solidFill>
              <a:latin typeface="Neucha"/>
              <a:ea typeface="Neucha"/>
              <a:cs typeface="Neucha"/>
              <a:sym typeface="Neuch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>
              <a:solidFill>
                <a:schemeClr val="dk1"/>
              </a:solidFill>
              <a:latin typeface="Neucha"/>
              <a:ea typeface="Neucha"/>
              <a:cs typeface="Neucha"/>
              <a:sym typeface="Neuch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u="sng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rPr>
              <a:t>September 3rd:	</a:t>
            </a:r>
            <a:r>
              <a:rPr lang="en" b="1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rPr>
              <a:t>No School</a:t>
            </a:r>
            <a:endParaRPr b="1" u="sng">
              <a:solidFill>
                <a:schemeClr val="dk1"/>
              </a:solidFill>
              <a:latin typeface="Neucha"/>
              <a:ea typeface="Neucha"/>
              <a:cs typeface="Neucha"/>
              <a:sym typeface="Neuch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 u="sng">
              <a:solidFill>
                <a:schemeClr val="dk1"/>
              </a:solidFill>
              <a:latin typeface="Neucha"/>
              <a:ea typeface="Neucha"/>
              <a:cs typeface="Neucha"/>
              <a:sym typeface="Neuch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u="sng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rPr>
              <a:t>September 6th:	</a:t>
            </a:r>
            <a:r>
              <a:rPr lang="en" b="1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rPr>
              <a:t>Labor Day/No School		</a:t>
            </a:r>
            <a:endParaRPr b="1">
              <a:solidFill>
                <a:schemeClr val="dk1"/>
              </a:solidFill>
              <a:latin typeface="Neucha"/>
              <a:ea typeface="Neucha"/>
              <a:cs typeface="Neucha"/>
              <a:sym typeface="Neuch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>
              <a:solidFill>
                <a:schemeClr val="dk1"/>
              </a:solidFill>
              <a:latin typeface="Neucha"/>
              <a:ea typeface="Neucha"/>
              <a:cs typeface="Neucha"/>
              <a:sym typeface="Neuch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1">
              <a:solidFill>
                <a:schemeClr val="dk1"/>
              </a:solidFill>
              <a:latin typeface="Neucha"/>
              <a:ea typeface="Neucha"/>
              <a:cs typeface="Neucha"/>
              <a:sym typeface="Neuch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9" name="Google Shape;739;p37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1144187">
            <a:off x="50430" y="2203048"/>
            <a:ext cx="859487" cy="859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740" name="Google Shape;740;p37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60325" y="76200"/>
            <a:ext cx="819900" cy="81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1" name="Google Shape;741;p37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617500" y="1801575"/>
            <a:ext cx="1493700" cy="288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2" name="Google Shape;742;p37"/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804"/>
          <a:stretch/>
        </p:blipFill>
        <p:spPr>
          <a:xfrm flipH="1">
            <a:off x="6526275" y="3055650"/>
            <a:ext cx="2573675" cy="163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3" name="Google Shape;743;p37"/>
          <p:cNvPicPr preferRelativeResize="0"/>
          <p:nvPr/>
        </p:nvPicPr>
        <p:blipFill rotWithShape="1"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835944">
            <a:off x="7756399" y="2666194"/>
            <a:ext cx="884704" cy="820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744" name="Google Shape;744;p37"/>
          <p:cNvPicPr preferRelativeResize="0"/>
          <p:nvPr/>
        </p:nvPicPr>
        <p:blipFill rotWithShape="1">
          <a:blip r:embed="rId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96100" y="251175"/>
            <a:ext cx="4769175" cy="305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5" name="Google Shape;745;p37"/>
          <p:cNvPicPr preferRelativeResize="0"/>
          <p:nvPr/>
        </p:nvPicPr>
        <p:blipFill rotWithShape="1">
          <a:blip r:embed="rId10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86615" y="2204451"/>
            <a:ext cx="819909" cy="1093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46" name="Google Shape;746;p37"/>
          <p:cNvPicPr preferRelativeResize="0"/>
          <p:nvPr/>
        </p:nvPicPr>
        <p:blipFill rotWithShape="1">
          <a:blip r:embed="rId11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6991" y="498863"/>
            <a:ext cx="317056" cy="31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7" name="Google Shape;747;p37"/>
          <p:cNvPicPr preferRelativeResize="0"/>
          <p:nvPr/>
        </p:nvPicPr>
        <p:blipFill rotWithShape="1">
          <a:blip r:embed="rId11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64054" y="448613"/>
            <a:ext cx="317056" cy="31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8" name="Google Shape;748;p37"/>
          <p:cNvPicPr preferRelativeResize="0"/>
          <p:nvPr/>
        </p:nvPicPr>
        <p:blipFill rotWithShape="1">
          <a:blip r:embed="rId11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64041" y="732863"/>
            <a:ext cx="317056" cy="31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9" name="Google Shape;749;p37"/>
          <p:cNvPicPr preferRelativeResize="0"/>
          <p:nvPr/>
        </p:nvPicPr>
        <p:blipFill rotWithShape="1">
          <a:blip r:embed="rId1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825" y="3"/>
            <a:ext cx="1810915" cy="163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0" name="Google Shape;750;p37"/>
          <p:cNvPicPr preferRelativeResize="0"/>
          <p:nvPr/>
        </p:nvPicPr>
        <p:blipFill rotWithShape="1">
          <a:blip r:embed="rId1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5400000">
            <a:off x="4172399" y="3101025"/>
            <a:ext cx="784525" cy="3246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51" name="Google Shape;751;p37"/>
          <p:cNvPicPr preferRelativeResize="0"/>
          <p:nvPr/>
        </p:nvPicPr>
        <p:blipFill rotWithShape="1">
          <a:blip r:embed="rId1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4567536" y="2341419"/>
            <a:ext cx="2183225" cy="3064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752" name="Google Shape;752;p37"/>
          <p:cNvPicPr preferRelativeResize="0"/>
          <p:nvPr/>
        </p:nvPicPr>
        <p:blipFill rotWithShape="1">
          <a:blip r:embed="rId1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96111" y="2286173"/>
            <a:ext cx="2261975" cy="3174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53" name="Google Shape;753;p37"/>
          <p:cNvPicPr preferRelativeResize="0"/>
          <p:nvPr/>
        </p:nvPicPr>
        <p:blipFill rotWithShape="1">
          <a:blip r:embed="rId1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3841250" y="3655135"/>
            <a:ext cx="1081200" cy="1199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754" name="Google Shape;754;p37"/>
          <p:cNvPicPr preferRelativeResize="0"/>
          <p:nvPr/>
        </p:nvPicPr>
        <p:blipFill rotWithShape="1">
          <a:blip r:embed="rId1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08075">
            <a:off x="3984275" y="3696879"/>
            <a:ext cx="718252" cy="239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5" name="Google Shape;755;p37"/>
          <p:cNvPicPr preferRelativeResize="0"/>
          <p:nvPr/>
        </p:nvPicPr>
        <p:blipFill rotWithShape="1">
          <a:blip r:embed="rId1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58975" y="2136298"/>
            <a:ext cx="317050" cy="1212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756" name="Google Shape;756;p37"/>
          <p:cNvPicPr preferRelativeResize="0"/>
          <p:nvPr/>
        </p:nvPicPr>
        <p:blipFill rotWithShape="1">
          <a:blip r:embed="rId1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676258">
            <a:off x="8508048" y="3140000"/>
            <a:ext cx="500312" cy="250163"/>
          </a:xfrm>
          <a:prstGeom prst="rect">
            <a:avLst/>
          </a:prstGeom>
          <a:noFill/>
          <a:ln>
            <a:noFill/>
          </a:ln>
        </p:spPr>
      </p:pic>
      <p:sp>
        <p:nvSpPr>
          <p:cNvPr id="757" name="Google Shape;757;p37"/>
          <p:cNvSpPr/>
          <p:nvPr/>
        </p:nvSpPr>
        <p:spPr>
          <a:xfrm>
            <a:off x="7233300" y="3438675"/>
            <a:ext cx="1425000" cy="441600"/>
          </a:xfrm>
          <a:prstGeom prst="wave">
            <a:avLst>
              <a:gd name="adj1" fmla="val 12500"/>
              <a:gd name="adj2" fmla="val 0"/>
            </a:avLst>
          </a:prstGeom>
          <a:gradFill>
            <a:gsLst>
              <a:gs pos="0">
                <a:srgbClr val="F5D0D0"/>
              </a:gs>
              <a:gs pos="100000">
                <a:srgbClr val="D96868"/>
              </a:gs>
            </a:gsLst>
            <a:lin ang="5400012" scaled="0"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0" i="0" u="none" strike="noStrike" cap="none">
                <a:solidFill>
                  <a:srgbClr val="F3F3F3"/>
                </a:solidFill>
                <a:latin typeface="Lobster"/>
                <a:ea typeface="Lobster"/>
                <a:cs typeface="Lobster"/>
                <a:sym typeface="Lobster"/>
              </a:rPr>
              <a:t>Principal</a:t>
            </a:r>
            <a:endParaRPr sz="2000" b="0" i="0" u="none" strike="noStrike" cap="none">
              <a:solidFill>
                <a:srgbClr val="F3F3F3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758" name="Google Shape;758;p37"/>
          <p:cNvSpPr/>
          <p:nvPr/>
        </p:nvSpPr>
        <p:spPr>
          <a:xfrm>
            <a:off x="1787500" y="355225"/>
            <a:ext cx="4877700" cy="2529000"/>
          </a:xfrm>
          <a:prstGeom prst="wedgeRoundRectCallout">
            <a:avLst>
              <a:gd name="adj1" fmla="val -49783"/>
              <a:gd name="adj2" fmla="val 20744"/>
              <a:gd name="adj3" fmla="val 0"/>
            </a:avLst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 b="1" i="0" u="none" strike="noStrike" cap="none">
                <a:latin typeface="Neucha"/>
                <a:ea typeface="Neucha"/>
                <a:cs typeface="Neucha"/>
                <a:sym typeface="Neucha"/>
              </a:rPr>
              <a:t>If you have any questions or concerns, please don’t hesitate to reach out! Email me at</a:t>
            </a:r>
            <a:endParaRPr sz="1900" b="1" u="none">
              <a:latin typeface="Neucha"/>
              <a:ea typeface="Neucha"/>
              <a:cs typeface="Neucha"/>
              <a:sym typeface="Neuch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 b="1" u="sng">
                <a:solidFill>
                  <a:srgbClr val="0000FF"/>
                </a:solidFill>
                <a:latin typeface="Neucha"/>
                <a:ea typeface="Neucha"/>
                <a:cs typeface="Neucha"/>
                <a:sym typeface="Neucha"/>
                <a:hlinkClick r:id="rId2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jstanick@auburn.k12.ma.us</a:t>
            </a:r>
            <a:r>
              <a:rPr lang="en" sz="1900" b="1" i="0" strike="noStrike" cap="none">
                <a:latin typeface="Neucha"/>
                <a:ea typeface="Neucha"/>
                <a:cs typeface="Neucha"/>
                <a:sym typeface="Neucha"/>
              </a:rPr>
              <a:t> </a:t>
            </a:r>
            <a:r>
              <a:rPr lang="en" sz="1900" b="1" i="0" u="none" strike="noStrike" cap="none">
                <a:latin typeface="Neucha"/>
                <a:ea typeface="Neucha"/>
                <a:cs typeface="Neucha"/>
                <a:sym typeface="Neucha"/>
              </a:rPr>
              <a:t>and I’ll be sure to get back to you as quickly as possible. Also, visit the APS website for updates and additional information at </a:t>
            </a:r>
            <a:r>
              <a:rPr lang="en" sz="1900" b="1" u="sng">
                <a:solidFill>
                  <a:srgbClr val="0000FF"/>
                </a:solidFill>
                <a:latin typeface="Neucha"/>
                <a:ea typeface="Neucha"/>
                <a:cs typeface="Neucha"/>
                <a:sym typeface="Neucha"/>
                <a:hlinkClick r:id="rId2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www.auburn.k12.ma.us</a:t>
            </a:r>
            <a:endParaRPr sz="2600" b="1" i="0" u="none" strike="noStrike" cap="none">
              <a:latin typeface="Neucha"/>
              <a:ea typeface="Neucha"/>
              <a:cs typeface="Neucha"/>
              <a:sym typeface="Neucha"/>
            </a:endParaRPr>
          </a:p>
        </p:txBody>
      </p:sp>
      <p:pic>
        <p:nvPicPr>
          <p:cNvPr id="759" name="Google Shape;759;p37"/>
          <p:cNvPicPr preferRelativeResize="0"/>
          <p:nvPr/>
        </p:nvPicPr>
        <p:blipFill rotWithShape="1">
          <a:blip r:embed="rId2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34458">
            <a:off x="5390257" y="3845996"/>
            <a:ext cx="496535" cy="477984"/>
          </a:xfrm>
          <a:prstGeom prst="rect">
            <a:avLst/>
          </a:prstGeom>
          <a:noFill/>
          <a:ln>
            <a:noFill/>
          </a:ln>
        </p:spPr>
      </p:pic>
      <p:pic>
        <p:nvPicPr>
          <p:cNvPr id="760" name="Google Shape;760;p37"/>
          <p:cNvPicPr preferRelativeResize="0"/>
          <p:nvPr/>
        </p:nvPicPr>
        <p:blipFill rotWithShape="1">
          <a:blip r:embed="rId2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145199">
            <a:off x="2699008" y="3805162"/>
            <a:ext cx="559633" cy="55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1" name="Google Shape;761;p37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1144187">
            <a:off x="526543" y="1744393"/>
            <a:ext cx="859487" cy="859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762" name="Google Shape;762;p37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1144187">
            <a:off x="1082332" y="2050648"/>
            <a:ext cx="859487" cy="859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763" name="Google Shape;763;p37"/>
          <p:cNvPicPr preferRelativeResize="0"/>
          <p:nvPr/>
        </p:nvPicPr>
        <p:blipFill rotWithShape="1">
          <a:blip r:embed="rId2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51704" y="251175"/>
            <a:ext cx="961547" cy="1448100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764" name="Google Shape;764;p37"/>
          <p:cNvSpPr txBox="1"/>
          <p:nvPr/>
        </p:nvSpPr>
        <p:spPr>
          <a:xfrm>
            <a:off x="495025" y="440475"/>
            <a:ext cx="880800" cy="10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rgbClr val="1155CC"/>
                </a:solidFill>
                <a:latin typeface="Caveat"/>
                <a:ea typeface="Caveat"/>
                <a:cs typeface="Caveat"/>
                <a:sym typeface="Caveat"/>
              </a:rPr>
              <a:t>Contact</a:t>
            </a:r>
            <a:endParaRPr sz="1900" b="1">
              <a:solidFill>
                <a:srgbClr val="1155CC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rPr lang="en" sz="1900" b="1">
                <a:solidFill>
                  <a:srgbClr val="1155CC"/>
                </a:solidFill>
                <a:latin typeface="Caveat"/>
                <a:ea typeface="Caveat"/>
                <a:cs typeface="Caveat"/>
                <a:sym typeface="Caveat"/>
              </a:rPr>
              <a:t>Info</a:t>
            </a:r>
            <a:endParaRPr sz="1900" b="1">
              <a:solidFill>
                <a:srgbClr val="1155CC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9" name="Google Shape;769;p38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1144187">
            <a:off x="-64882" y="1987049"/>
            <a:ext cx="859487" cy="859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770" name="Google Shape;770;p38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60325" y="76200"/>
            <a:ext cx="819900" cy="81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1" name="Google Shape;771;p38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617500" y="1801575"/>
            <a:ext cx="1493700" cy="288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2" name="Google Shape;772;p38"/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804"/>
          <a:stretch/>
        </p:blipFill>
        <p:spPr>
          <a:xfrm flipH="1">
            <a:off x="6526275" y="3055650"/>
            <a:ext cx="2573675" cy="163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3" name="Google Shape;773;p38"/>
          <p:cNvPicPr preferRelativeResize="0"/>
          <p:nvPr/>
        </p:nvPicPr>
        <p:blipFill rotWithShape="1"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835944">
            <a:off x="7756399" y="2666194"/>
            <a:ext cx="884704" cy="820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774" name="Google Shape;774;p38"/>
          <p:cNvPicPr preferRelativeResize="0"/>
          <p:nvPr/>
        </p:nvPicPr>
        <p:blipFill rotWithShape="1">
          <a:blip r:embed="rId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96100" y="251175"/>
            <a:ext cx="4769175" cy="305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5" name="Google Shape;775;p38"/>
          <p:cNvPicPr preferRelativeResize="0"/>
          <p:nvPr/>
        </p:nvPicPr>
        <p:blipFill rotWithShape="1">
          <a:blip r:embed="rId10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86615" y="2204451"/>
            <a:ext cx="819909" cy="1093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76" name="Google Shape;776;p38"/>
          <p:cNvPicPr preferRelativeResize="0"/>
          <p:nvPr/>
        </p:nvPicPr>
        <p:blipFill rotWithShape="1">
          <a:blip r:embed="rId11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6991" y="498863"/>
            <a:ext cx="317056" cy="31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7" name="Google Shape;777;p38"/>
          <p:cNvPicPr preferRelativeResize="0"/>
          <p:nvPr/>
        </p:nvPicPr>
        <p:blipFill rotWithShape="1">
          <a:blip r:embed="rId11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64054" y="448613"/>
            <a:ext cx="317056" cy="31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8" name="Google Shape;778;p38"/>
          <p:cNvPicPr preferRelativeResize="0"/>
          <p:nvPr/>
        </p:nvPicPr>
        <p:blipFill rotWithShape="1">
          <a:blip r:embed="rId11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64041" y="732863"/>
            <a:ext cx="317056" cy="31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9" name="Google Shape;779;p38"/>
          <p:cNvPicPr preferRelativeResize="0"/>
          <p:nvPr/>
        </p:nvPicPr>
        <p:blipFill rotWithShape="1">
          <a:blip r:embed="rId1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76200"/>
            <a:ext cx="1896101" cy="1913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80" name="Google Shape;780;p38"/>
          <p:cNvPicPr preferRelativeResize="0"/>
          <p:nvPr/>
        </p:nvPicPr>
        <p:blipFill rotWithShape="1">
          <a:blip r:embed="rId1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5400000">
            <a:off x="4172399" y="3101025"/>
            <a:ext cx="784525" cy="3246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81" name="Google Shape;781;p38"/>
          <p:cNvPicPr preferRelativeResize="0"/>
          <p:nvPr/>
        </p:nvPicPr>
        <p:blipFill rotWithShape="1">
          <a:blip r:embed="rId1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4567536" y="2341419"/>
            <a:ext cx="2183225" cy="3064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782" name="Google Shape;782;p38"/>
          <p:cNvPicPr preferRelativeResize="0"/>
          <p:nvPr/>
        </p:nvPicPr>
        <p:blipFill rotWithShape="1">
          <a:blip r:embed="rId1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6261" y="2362386"/>
            <a:ext cx="2261975" cy="3174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83" name="Google Shape;783;p38"/>
          <p:cNvPicPr preferRelativeResize="0"/>
          <p:nvPr/>
        </p:nvPicPr>
        <p:blipFill rotWithShape="1">
          <a:blip r:embed="rId1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3841250" y="3655135"/>
            <a:ext cx="1081200" cy="1199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784" name="Google Shape;784;p38"/>
          <p:cNvPicPr preferRelativeResize="0"/>
          <p:nvPr/>
        </p:nvPicPr>
        <p:blipFill rotWithShape="1">
          <a:blip r:embed="rId1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08075">
            <a:off x="3984275" y="3696879"/>
            <a:ext cx="718252" cy="239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5" name="Google Shape;785;p38"/>
          <p:cNvPicPr preferRelativeResize="0"/>
          <p:nvPr/>
        </p:nvPicPr>
        <p:blipFill rotWithShape="1">
          <a:blip r:embed="rId1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86625" y="3648425"/>
            <a:ext cx="317050" cy="1212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786" name="Google Shape;786;p38"/>
          <p:cNvPicPr preferRelativeResize="0"/>
          <p:nvPr/>
        </p:nvPicPr>
        <p:blipFill rotWithShape="1">
          <a:blip r:embed="rId1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676258">
            <a:off x="4230847" y="3630471"/>
            <a:ext cx="500312" cy="250163"/>
          </a:xfrm>
          <a:prstGeom prst="rect">
            <a:avLst/>
          </a:prstGeom>
          <a:noFill/>
          <a:ln>
            <a:noFill/>
          </a:ln>
        </p:spPr>
      </p:pic>
      <p:sp>
        <p:nvSpPr>
          <p:cNvPr id="787" name="Google Shape;787;p38"/>
          <p:cNvSpPr/>
          <p:nvPr/>
        </p:nvSpPr>
        <p:spPr>
          <a:xfrm>
            <a:off x="7233300" y="3438675"/>
            <a:ext cx="1425000" cy="441600"/>
          </a:xfrm>
          <a:prstGeom prst="wave">
            <a:avLst>
              <a:gd name="adj1" fmla="val 12500"/>
              <a:gd name="adj2" fmla="val 0"/>
            </a:avLst>
          </a:prstGeom>
          <a:gradFill>
            <a:gsLst>
              <a:gs pos="0">
                <a:srgbClr val="F5D0D0"/>
              </a:gs>
              <a:gs pos="100000">
                <a:srgbClr val="D96868"/>
              </a:gs>
            </a:gsLst>
            <a:lin ang="5400012" scaled="0"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0" i="0" u="none" strike="noStrike" cap="none">
                <a:solidFill>
                  <a:srgbClr val="F3F3F3"/>
                </a:solidFill>
                <a:latin typeface="Lobster"/>
                <a:ea typeface="Lobster"/>
                <a:cs typeface="Lobster"/>
                <a:sym typeface="Lobster"/>
              </a:rPr>
              <a:t>Principal</a:t>
            </a:r>
            <a:endParaRPr sz="2000" b="0" i="0" u="none" strike="noStrike" cap="none">
              <a:solidFill>
                <a:srgbClr val="F3F3F3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788" name="Google Shape;788;p38"/>
          <p:cNvSpPr/>
          <p:nvPr/>
        </p:nvSpPr>
        <p:spPr>
          <a:xfrm>
            <a:off x="2098375" y="359900"/>
            <a:ext cx="4281900" cy="2603400"/>
          </a:xfrm>
          <a:prstGeom prst="wedgeRoundRectCallout">
            <a:avLst>
              <a:gd name="adj1" fmla="val -49894"/>
              <a:gd name="adj2" fmla="val 25703"/>
              <a:gd name="adj3" fmla="val 0"/>
            </a:avLst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 i="0" u="none" strike="noStrike" cap="none">
                <a:latin typeface="Neucha"/>
                <a:ea typeface="Neucha"/>
                <a:cs typeface="Neucha"/>
                <a:sym typeface="Neucha"/>
              </a:rPr>
              <a:t>Thank you so much for all of your support, understanding, and patience as we wel</a:t>
            </a:r>
            <a:r>
              <a:rPr lang="en" sz="1800" b="1">
                <a:latin typeface="Neucha"/>
                <a:ea typeface="Neucha"/>
                <a:cs typeface="Neucha"/>
                <a:sym typeface="Neucha"/>
              </a:rPr>
              <a:t>come all of our students back to school full-time</a:t>
            </a:r>
            <a:r>
              <a:rPr lang="en" sz="1800" b="1" i="0" u="none" strike="noStrike" cap="none">
                <a:latin typeface="Neucha"/>
                <a:ea typeface="Neucha"/>
                <a:cs typeface="Neucha"/>
                <a:sym typeface="Neucha"/>
              </a:rPr>
              <a:t>! Be on the lookout for future communications.</a:t>
            </a:r>
            <a:endParaRPr sz="1800" b="1" i="0" u="none" strike="noStrike" cap="none">
              <a:latin typeface="Neucha"/>
              <a:ea typeface="Neucha"/>
              <a:cs typeface="Neucha"/>
              <a:sym typeface="Neuch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1">
              <a:latin typeface="Neucha"/>
              <a:ea typeface="Neucha"/>
              <a:cs typeface="Neucha"/>
              <a:sym typeface="Neuch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>
                <a:latin typeface="Pacifico"/>
                <a:ea typeface="Pacifico"/>
                <a:cs typeface="Pacifico"/>
                <a:sym typeface="Pacifico"/>
              </a:rPr>
              <a:t>Mrs. Stanick</a:t>
            </a:r>
            <a:endParaRPr sz="1800" b="1" i="0" u="none" strike="noStrike" cap="none">
              <a:latin typeface="Neucha"/>
              <a:ea typeface="Neucha"/>
              <a:cs typeface="Neucha"/>
              <a:sym typeface="Neucha"/>
            </a:endParaRPr>
          </a:p>
        </p:txBody>
      </p:sp>
      <p:pic>
        <p:nvPicPr>
          <p:cNvPr id="789" name="Google Shape;789;p38"/>
          <p:cNvPicPr preferRelativeResize="0"/>
          <p:nvPr/>
        </p:nvPicPr>
        <p:blipFill rotWithShape="1">
          <a:blip r:embed="rId20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34458">
            <a:off x="4664247" y="4499976"/>
            <a:ext cx="496535" cy="477984"/>
          </a:xfrm>
          <a:prstGeom prst="rect">
            <a:avLst/>
          </a:prstGeom>
          <a:noFill/>
          <a:ln>
            <a:noFill/>
          </a:ln>
        </p:spPr>
      </p:pic>
      <p:pic>
        <p:nvPicPr>
          <p:cNvPr id="790" name="Google Shape;790;p38"/>
          <p:cNvPicPr preferRelativeResize="0"/>
          <p:nvPr/>
        </p:nvPicPr>
        <p:blipFill rotWithShape="1">
          <a:blip r:embed="rId21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145199">
            <a:off x="3405065" y="4466892"/>
            <a:ext cx="559633" cy="55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1" name="Google Shape;791;p38"/>
          <p:cNvPicPr preferRelativeResize="0"/>
          <p:nvPr/>
        </p:nvPicPr>
        <p:blipFill rotWithShape="1">
          <a:blip r:embed="rId2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51704" y="251175"/>
            <a:ext cx="961547" cy="1448100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792" name="Google Shape;792;p38"/>
          <p:cNvSpPr txBox="1"/>
          <p:nvPr/>
        </p:nvSpPr>
        <p:spPr>
          <a:xfrm>
            <a:off x="438200" y="498875"/>
            <a:ext cx="951900" cy="14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rgbClr val="1155CC"/>
                </a:solidFill>
                <a:latin typeface="Caveat"/>
                <a:ea typeface="Caveat"/>
                <a:cs typeface="Caveat"/>
                <a:sym typeface="Caveat"/>
              </a:rPr>
              <a:t>PAK</a:t>
            </a:r>
            <a:endParaRPr sz="1900" b="1">
              <a:solidFill>
                <a:srgbClr val="1155CC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rgbClr val="1155CC"/>
                </a:solidFill>
                <a:latin typeface="Caveat"/>
                <a:ea typeface="Caveat"/>
                <a:cs typeface="Caveat"/>
                <a:sym typeface="Caveat"/>
              </a:rPr>
              <a:t>PRIDE</a:t>
            </a:r>
            <a:endParaRPr sz="1900" b="1">
              <a:solidFill>
                <a:srgbClr val="1155CC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rgbClr val="1155CC"/>
                </a:solidFill>
                <a:latin typeface="Caveat"/>
                <a:ea typeface="Caveat"/>
                <a:cs typeface="Caveat"/>
                <a:sym typeface="Caveat"/>
              </a:rPr>
              <a:t>PAK</a:t>
            </a:r>
            <a:endParaRPr sz="1900" b="1">
              <a:solidFill>
                <a:srgbClr val="1155CC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 b="1">
                <a:solidFill>
                  <a:srgbClr val="1155CC"/>
                </a:solidFill>
                <a:latin typeface="Caveat"/>
                <a:ea typeface="Caveat"/>
                <a:cs typeface="Caveat"/>
                <a:sym typeface="Caveat"/>
              </a:rPr>
              <a:t>STRONG</a:t>
            </a:r>
            <a:endParaRPr sz="1900" b="1">
              <a:solidFill>
                <a:srgbClr val="1155CC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3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1144187">
            <a:off x="-64882" y="1987049"/>
            <a:ext cx="859487" cy="859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3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60325" y="76200"/>
            <a:ext cx="819900" cy="81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3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617500" y="1801575"/>
            <a:ext cx="1493700" cy="288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3"/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804"/>
          <a:stretch/>
        </p:blipFill>
        <p:spPr>
          <a:xfrm flipH="1">
            <a:off x="6526275" y="3055650"/>
            <a:ext cx="2573675" cy="163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3"/>
          <p:cNvPicPr preferRelativeResize="0"/>
          <p:nvPr/>
        </p:nvPicPr>
        <p:blipFill rotWithShape="1"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835944">
            <a:off x="7756399" y="2666194"/>
            <a:ext cx="884704" cy="820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3"/>
          <p:cNvPicPr preferRelativeResize="0"/>
          <p:nvPr/>
        </p:nvPicPr>
        <p:blipFill rotWithShape="1">
          <a:blip r:embed="rId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96100" y="251175"/>
            <a:ext cx="4769175" cy="305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3"/>
          <p:cNvPicPr preferRelativeResize="0"/>
          <p:nvPr/>
        </p:nvPicPr>
        <p:blipFill rotWithShape="1">
          <a:blip r:embed="rId10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86615" y="2204451"/>
            <a:ext cx="819909" cy="1093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3"/>
          <p:cNvPicPr preferRelativeResize="0"/>
          <p:nvPr/>
        </p:nvPicPr>
        <p:blipFill rotWithShape="1">
          <a:blip r:embed="rId11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6991" y="498863"/>
            <a:ext cx="317056" cy="31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3"/>
          <p:cNvPicPr preferRelativeResize="0"/>
          <p:nvPr/>
        </p:nvPicPr>
        <p:blipFill rotWithShape="1">
          <a:blip r:embed="rId11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64054" y="448613"/>
            <a:ext cx="317056" cy="31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3"/>
          <p:cNvPicPr preferRelativeResize="0"/>
          <p:nvPr/>
        </p:nvPicPr>
        <p:blipFill rotWithShape="1">
          <a:blip r:embed="rId11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64041" y="732863"/>
            <a:ext cx="317056" cy="31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3"/>
          <p:cNvPicPr preferRelativeResize="0"/>
          <p:nvPr/>
        </p:nvPicPr>
        <p:blipFill rotWithShape="1">
          <a:blip r:embed="rId1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350" y="11750"/>
            <a:ext cx="1890898" cy="1645672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3"/>
          <p:cNvSpPr txBox="1"/>
          <p:nvPr/>
        </p:nvSpPr>
        <p:spPr>
          <a:xfrm>
            <a:off x="354850" y="352300"/>
            <a:ext cx="1156800" cy="15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1800" b="1">
                <a:solidFill>
                  <a:srgbClr val="1155CC"/>
                </a:solidFill>
                <a:latin typeface="Caveat"/>
                <a:ea typeface="Caveat"/>
                <a:cs typeface="Caveat"/>
                <a:sym typeface="Caveat"/>
              </a:rPr>
              <a:t>Guiding Principles</a:t>
            </a:r>
            <a:endParaRPr sz="1800" b="1">
              <a:solidFill>
                <a:srgbClr val="1155CC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>
              <a:solidFill>
                <a:srgbClr val="1155CC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115" name="Google Shape;115;p13"/>
          <p:cNvPicPr preferRelativeResize="0"/>
          <p:nvPr/>
        </p:nvPicPr>
        <p:blipFill rotWithShape="1">
          <a:blip r:embed="rId1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5400000">
            <a:off x="4172399" y="3101025"/>
            <a:ext cx="784525" cy="3246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3"/>
          <p:cNvPicPr preferRelativeResize="0"/>
          <p:nvPr/>
        </p:nvPicPr>
        <p:blipFill rotWithShape="1">
          <a:blip r:embed="rId1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4567536" y="2341419"/>
            <a:ext cx="2183225" cy="3064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3"/>
          <p:cNvPicPr preferRelativeResize="0"/>
          <p:nvPr/>
        </p:nvPicPr>
        <p:blipFill rotWithShape="1">
          <a:blip r:embed="rId1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6261" y="2362386"/>
            <a:ext cx="2261975" cy="3174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3"/>
          <p:cNvPicPr preferRelativeResize="0"/>
          <p:nvPr/>
        </p:nvPicPr>
        <p:blipFill rotWithShape="1">
          <a:blip r:embed="rId1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3841250" y="3655135"/>
            <a:ext cx="1081200" cy="1199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3"/>
          <p:cNvPicPr preferRelativeResize="0"/>
          <p:nvPr/>
        </p:nvPicPr>
        <p:blipFill rotWithShape="1">
          <a:blip r:embed="rId1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08075">
            <a:off x="3984275" y="3696879"/>
            <a:ext cx="718252" cy="239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3"/>
          <p:cNvPicPr preferRelativeResize="0"/>
          <p:nvPr/>
        </p:nvPicPr>
        <p:blipFill rotWithShape="1">
          <a:blip r:embed="rId1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73650" y="2204450"/>
            <a:ext cx="317050" cy="1212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3"/>
          <p:cNvPicPr preferRelativeResize="0"/>
          <p:nvPr/>
        </p:nvPicPr>
        <p:blipFill rotWithShape="1">
          <a:blip r:embed="rId1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676258">
            <a:off x="4230847" y="3630471"/>
            <a:ext cx="500312" cy="250163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3"/>
          <p:cNvSpPr/>
          <p:nvPr/>
        </p:nvSpPr>
        <p:spPr>
          <a:xfrm>
            <a:off x="7233300" y="3438675"/>
            <a:ext cx="1425000" cy="441600"/>
          </a:xfrm>
          <a:prstGeom prst="wave">
            <a:avLst>
              <a:gd name="adj1" fmla="val 12500"/>
              <a:gd name="adj2" fmla="val 0"/>
            </a:avLst>
          </a:prstGeom>
          <a:gradFill>
            <a:gsLst>
              <a:gs pos="0">
                <a:srgbClr val="F5D0D0"/>
              </a:gs>
              <a:gs pos="100000">
                <a:srgbClr val="D96868"/>
              </a:gs>
            </a:gsLst>
            <a:lin ang="5400012" scaled="0"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0" i="0" u="none" strike="noStrike" cap="none">
                <a:solidFill>
                  <a:srgbClr val="F3F3F3"/>
                </a:solidFill>
                <a:latin typeface="Lobster"/>
                <a:ea typeface="Lobster"/>
                <a:cs typeface="Lobster"/>
                <a:sym typeface="Lobster"/>
              </a:rPr>
              <a:t>Principal</a:t>
            </a:r>
            <a:endParaRPr sz="2000" b="0" i="0" u="none" strike="noStrike" cap="none">
              <a:solidFill>
                <a:srgbClr val="F3F3F3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23" name="Google Shape;123;p13"/>
          <p:cNvSpPr/>
          <p:nvPr/>
        </p:nvSpPr>
        <p:spPr>
          <a:xfrm>
            <a:off x="2196200" y="816375"/>
            <a:ext cx="4005900" cy="1755600"/>
          </a:xfrm>
          <a:prstGeom prst="wedgeRoundRectCallout">
            <a:avLst>
              <a:gd name="adj1" fmla="val -50230"/>
              <a:gd name="adj2" fmla="val 32373"/>
              <a:gd name="adj3" fmla="val 0"/>
            </a:avLst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rPr>
              <a:t>We are so excited to have all of our students join us in person! Please know </a:t>
            </a:r>
            <a:r>
              <a:rPr lang="en" sz="1800" b="1" i="0" u="none" strike="noStrike" cap="none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rPr>
              <a:t>our</a:t>
            </a:r>
            <a:r>
              <a:rPr lang="en" sz="1800" b="1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rPr>
              <a:t> guiding principles remain the same and our </a:t>
            </a:r>
            <a:r>
              <a:rPr lang="en" sz="1800" b="1" i="0" u="none" strike="noStrike" cap="none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rPr>
              <a:t>commitment to </a:t>
            </a:r>
            <a:r>
              <a:rPr lang="en" sz="1800" b="1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rPr>
              <a:t>the safety and well being is at the forefront of all decisions made</a:t>
            </a:r>
            <a:r>
              <a:rPr lang="en" sz="1800" b="1" i="0" u="none" strike="noStrike" cap="none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rPr>
              <a:t>!</a:t>
            </a:r>
            <a:endParaRPr sz="1800" b="1" i="0" u="none" strike="noStrike" cap="none">
              <a:solidFill>
                <a:schemeClr val="dk1"/>
              </a:solidFill>
              <a:latin typeface="Neucha"/>
              <a:ea typeface="Neucha"/>
              <a:cs typeface="Neucha"/>
              <a:sym typeface="Neucha"/>
            </a:endParaRPr>
          </a:p>
        </p:txBody>
      </p:sp>
      <p:pic>
        <p:nvPicPr>
          <p:cNvPr id="124" name="Google Shape;124;p13"/>
          <p:cNvPicPr preferRelativeResize="0"/>
          <p:nvPr/>
        </p:nvPicPr>
        <p:blipFill rotWithShape="1">
          <a:blip r:embed="rId20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34458">
            <a:off x="5390257" y="3845996"/>
            <a:ext cx="496535" cy="4779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3"/>
          <p:cNvPicPr preferRelativeResize="0"/>
          <p:nvPr/>
        </p:nvPicPr>
        <p:blipFill rotWithShape="1">
          <a:blip r:embed="rId21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145199">
            <a:off x="2699008" y="3805162"/>
            <a:ext cx="559633" cy="55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3"/>
          <p:cNvPicPr preferRelativeResize="0"/>
          <p:nvPr/>
        </p:nvPicPr>
        <p:blipFill rotWithShape="1">
          <a:blip r:embed="rId2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61925" y="183075"/>
            <a:ext cx="1056150" cy="1417075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14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1144187">
            <a:off x="701743" y="2670086"/>
            <a:ext cx="859487" cy="859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4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60325" y="76200"/>
            <a:ext cx="819900" cy="81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4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617500" y="1801575"/>
            <a:ext cx="1493700" cy="288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4"/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804"/>
          <a:stretch/>
        </p:blipFill>
        <p:spPr>
          <a:xfrm flipH="1">
            <a:off x="6526275" y="3055650"/>
            <a:ext cx="2573675" cy="163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4"/>
          <p:cNvPicPr preferRelativeResize="0"/>
          <p:nvPr/>
        </p:nvPicPr>
        <p:blipFill rotWithShape="1"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835944">
            <a:off x="7756399" y="2666194"/>
            <a:ext cx="884704" cy="820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4"/>
          <p:cNvPicPr preferRelativeResize="0"/>
          <p:nvPr/>
        </p:nvPicPr>
        <p:blipFill rotWithShape="1">
          <a:blip r:embed="rId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32050" y="186313"/>
            <a:ext cx="4769175" cy="305005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4"/>
          <p:cNvSpPr/>
          <p:nvPr/>
        </p:nvSpPr>
        <p:spPr>
          <a:xfrm>
            <a:off x="2737150" y="385163"/>
            <a:ext cx="2264464" cy="141707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000000"/>
                </a:solidFill>
                <a:latin typeface="Lobster"/>
              </a:rPr>
              <a:t>Reopening Plan </a:t>
            </a:r>
            <a:b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000000"/>
                </a:solidFill>
                <a:latin typeface="Lobster"/>
              </a:rPr>
            </a:br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000000"/>
                </a:solidFill>
                <a:latin typeface="Lobster"/>
              </a:rPr>
              <a:t>2020-2021</a:t>
            </a:r>
          </a:p>
        </p:txBody>
      </p:sp>
      <p:pic>
        <p:nvPicPr>
          <p:cNvPr id="138" name="Google Shape;138;p14"/>
          <p:cNvPicPr preferRelativeResize="0"/>
          <p:nvPr/>
        </p:nvPicPr>
        <p:blipFill rotWithShape="1">
          <a:blip r:embed="rId10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86615" y="2204451"/>
            <a:ext cx="819909" cy="1093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4"/>
          <p:cNvPicPr preferRelativeResize="0"/>
          <p:nvPr/>
        </p:nvPicPr>
        <p:blipFill rotWithShape="1">
          <a:blip r:embed="rId11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6991" y="498863"/>
            <a:ext cx="317056" cy="31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4"/>
          <p:cNvPicPr preferRelativeResize="0"/>
          <p:nvPr/>
        </p:nvPicPr>
        <p:blipFill rotWithShape="1">
          <a:blip r:embed="rId11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64054" y="448613"/>
            <a:ext cx="317056" cy="31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4"/>
          <p:cNvPicPr preferRelativeResize="0"/>
          <p:nvPr/>
        </p:nvPicPr>
        <p:blipFill rotWithShape="1">
          <a:blip r:embed="rId11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64041" y="732863"/>
            <a:ext cx="317056" cy="31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4"/>
          <p:cNvPicPr preferRelativeResize="0"/>
          <p:nvPr/>
        </p:nvPicPr>
        <p:blipFill rotWithShape="1">
          <a:blip r:embed="rId1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775" y="68800"/>
            <a:ext cx="1890898" cy="1645672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4"/>
          <p:cNvSpPr txBox="1"/>
          <p:nvPr/>
        </p:nvSpPr>
        <p:spPr>
          <a:xfrm>
            <a:off x="494900" y="487675"/>
            <a:ext cx="987900" cy="10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1">
              <a:solidFill>
                <a:srgbClr val="1155CC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" sz="1900" b="1">
                <a:solidFill>
                  <a:srgbClr val="1155CC"/>
                </a:solidFill>
                <a:latin typeface="Caveat"/>
                <a:ea typeface="Caveat"/>
                <a:cs typeface="Caveat"/>
                <a:sym typeface="Caveat"/>
              </a:rPr>
              <a:t>Health</a:t>
            </a:r>
            <a:endParaRPr sz="1900" b="1">
              <a:solidFill>
                <a:srgbClr val="1155CC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" sz="1900" b="1">
                <a:solidFill>
                  <a:srgbClr val="1155CC"/>
                </a:solidFill>
                <a:latin typeface="Caveat"/>
                <a:ea typeface="Caveat"/>
                <a:cs typeface="Caveat"/>
                <a:sym typeface="Caveat"/>
              </a:rPr>
              <a:t>And</a:t>
            </a:r>
            <a:endParaRPr sz="1900" b="1">
              <a:solidFill>
                <a:srgbClr val="1155CC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" sz="1900" b="1">
                <a:solidFill>
                  <a:srgbClr val="1155CC"/>
                </a:solidFill>
                <a:latin typeface="Caveat"/>
                <a:ea typeface="Caveat"/>
                <a:cs typeface="Caveat"/>
                <a:sym typeface="Caveat"/>
              </a:rPr>
              <a:t>Wellness</a:t>
            </a:r>
            <a:endParaRPr sz="1900" b="1">
              <a:solidFill>
                <a:srgbClr val="1155CC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1">
              <a:solidFill>
                <a:srgbClr val="1155CC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144" name="Google Shape;144;p14"/>
          <p:cNvPicPr preferRelativeResize="0"/>
          <p:nvPr/>
        </p:nvPicPr>
        <p:blipFill rotWithShape="1">
          <a:blip r:embed="rId1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5400000">
            <a:off x="4172399" y="3101025"/>
            <a:ext cx="784525" cy="3246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4"/>
          <p:cNvPicPr preferRelativeResize="0"/>
          <p:nvPr/>
        </p:nvPicPr>
        <p:blipFill rotWithShape="1">
          <a:blip r:embed="rId1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4635847" y="2355994"/>
            <a:ext cx="2183225" cy="3064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14"/>
          <p:cNvPicPr preferRelativeResize="0"/>
          <p:nvPr/>
        </p:nvPicPr>
        <p:blipFill rotWithShape="1">
          <a:blip r:embed="rId1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33248" y="2286161"/>
            <a:ext cx="2261975" cy="3174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4"/>
          <p:cNvPicPr preferRelativeResize="0"/>
          <p:nvPr/>
        </p:nvPicPr>
        <p:blipFill rotWithShape="1">
          <a:blip r:embed="rId1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3841250" y="3655135"/>
            <a:ext cx="1081200" cy="1199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4"/>
          <p:cNvPicPr preferRelativeResize="0"/>
          <p:nvPr/>
        </p:nvPicPr>
        <p:blipFill rotWithShape="1">
          <a:blip r:embed="rId1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08075">
            <a:off x="3984275" y="3696879"/>
            <a:ext cx="718252" cy="239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4"/>
          <p:cNvPicPr preferRelativeResize="0"/>
          <p:nvPr/>
        </p:nvPicPr>
        <p:blipFill rotWithShape="1">
          <a:blip r:embed="rId1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42648" y="2048912"/>
            <a:ext cx="317050" cy="1212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4"/>
          <p:cNvPicPr preferRelativeResize="0"/>
          <p:nvPr/>
        </p:nvPicPr>
        <p:blipFill rotWithShape="1">
          <a:blip r:embed="rId1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676258">
            <a:off x="4230847" y="3630471"/>
            <a:ext cx="500312" cy="250163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14"/>
          <p:cNvSpPr/>
          <p:nvPr/>
        </p:nvSpPr>
        <p:spPr>
          <a:xfrm>
            <a:off x="7233300" y="3438675"/>
            <a:ext cx="1425000" cy="441600"/>
          </a:xfrm>
          <a:prstGeom prst="wave">
            <a:avLst>
              <a:gd name="adj1" fmla="val 12500"/>
              <a:gd name="adj2" fmla="val 0"/>
            </a:avLst>
          </a:prstGeom>
          <a:gradFill>
            <a:gsLst>
              <a:gs pos="0">
                <a:srgbClr val="F5D0D0"/>
              </a:gs>
              <a:gs pos="100000">
                <a:srgbClr val="D96868"/>
              </a:gs>
            </a:gsLst>
            <a:lin ang="5400012" scaled="0"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0" i="0" u="none" strike="noStrike" cap="none">
                <a:solidFill>
                  <a:srgbClr val="F3F3F3"/>
                </a:solidFill>
                <a:latin typeface="Lobster"/>
                <a:ea typeface="Lobster"/>
                <a:cs typeface="Lobster"/>
                <a:sym typeface="Lobster"/>
              </a:rPr>
              <a:t>Principal</a:t>
            </a:r>
            <a:endParaRPr sz="2000" b="0" i="0" u="none" strike="noStrike" cap="none">
              <a:solidFill>
                <a:srgbClr val="F3F3F3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52" name="Google Shape;152;p14"/>
          <p:cNvSpPr/>
          <p:nvPr/>
        </p:nvSpPr>
        <p:spPr>
          <a:xfrm>
            <a:off x="2113546" y="421305"/>
            <a:ext cx="4606200" cy="2397900"/>
          </a:xfrm>
          <a:prstGeom prst="wedgeRoundRectCallout">
            <a:avLst>
              <a:gd name="adj1" fmla="val 50050"/>
              <a:gd name="adj2" fmla="val 29143"/>
              <a:gd name="adj3" fmla="val 0"/>
            </a:avLst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rPr>
              <a:t>Classrooms will be structured to promote a safe distance between all students and staff when they are in class.</a:t>
            </a:r>
            <a:endParaRPr sz="1800" b="1">
              <a:solidFill>
                <a:schemeClr val="dk1"/>
              </a:solidFill>
              <a:latin typeface="Neucha"/>
              <a:ea typeface="Neucha"/>
              <a:cs typeface="Neucha"/>
              <a:sym typeface="Neuch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>
              <a:solidFill>
                <a:schemeClr val="dk1"/>
              </a:solidFill>
              <a:latin typeface="Neucha"/>
              <a:ea typeface="Neucha"/>
              <a:cs typeface="Neucha"/>
              <a:sym typeface="Neuch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rPr>
              <a:t>Students and staff will be required to wear masks when on a school bus or when in school. </a:t>
            </a:r>
            <a:endParaRPr sz="1800" b="1" i="0" u="none" strike="noStrike" cap="none">
              <a:solidFill>
                <a:schemeClr val="dk1"/>
              </a:solidFill>
              <a:latin typeface="Neucha"/>
              <a:ea typeface="Neucha"/>
              <a:cs typeface="Neucha"/>
              <a:sym typeface="Neucha"/>
            </a:endParaRPr>
          </a:p>
        </p:txBody>
      </p:sp>
      <p:pic>
        <p:nvPicPr>
          <p:cNvPr id="153" name="Google Shape;153;p14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1144187">
            <a:off x="611735" y="1803373"/>
            <a:ext cx="859487" cy="859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4"/>
          <p:cNvPicPr preferRelativeResize="0"/>
          <p:nvPr/>
        </p:nvPicPr>
        <p:blipFill rotWithShape="1">
          <a:blip r:embed="rId20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39325" y="262275"/>
            <a:ext cx="1056150" cy="1590580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15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1144187">
            <a:off x="701743" y="2670086"/>
            <a:ext cx="859487" cy="859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5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60325" y="76200"/>
            <a:ext cx="819900" cy="81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15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617500" y="1801575"/>
            <a:ext cx="1493700" cy="288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5"/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804"/>
          <a:stretch/>
        </p:blipFill>
        <p:spPr>
          <a:xfrm flipH="1">
            <a:off x="6526275" y="3055650"/>
            <a:ext cx="2573675" cy="163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5"/>
          <p:cNvPicPr preferRelativeResize="0"/>
          <p:nvPr/>
        </p:nvPicPr>
        <p:blipFill rotWithShape="1"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835944">
            <a:off x="7756399" y="2666194"/>
            <a:ext cx="884704" cy="820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5"/>
          <p:cNvPicPr preferRelativeResize="0"/>
          <p:nvPr/>
        </p:nvPicPr>
        <p:blipFill rotWithShape="1">
          <a:blip r:embed="rId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32050" y="186313"/>
            <a:ext cx="4769175" cy="305005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15"/>
          <p:cNvSpPr/>
          <p:nvPr/>
        </p:nvSpPr>
        <p:spPr>
          <a:xfrm>
            <a:off x="2737150" y="385163"/>
            <a:ext cx="2264464" cy="141707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000000"/>
                </a:solidFill>
                <a:latin typeface="Lobster"/>
              </a:rPr>
              <a:t>Reopening Plan </a:t>
            </a:r>
            <a:b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000000"/>
                </a:solidFill>
                <a:latin typeface="Lobster"/>
              </a:rPr>
            </a:br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000000"/>
                </a:solidFill>
                <a:latin typeface="Lobster"/>
              </a:rPr>
              <a:t>2020-2021</a:t>
            </a:r>
          </a:p>
        </p:txBody>
      </p:sp>
      <p:pic>
        <p:nvPicPr>
          <p:cNvPr id="166" name="Google Shape;166;p15"/>
          <p:cNvPicPr preferRelativeResize="0"/>
          <p:nvPr/>
        </p:nvPicPr>
        <p:blipFill rotWithShape="1">
          <a:blip r:embed="rId10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86615" y="2204451"/>
            <a:ext cx="819909" cy="1093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15"/>
          <p:cNvPicPr preferRelativeResize="0"/>
          <p:nvPr/>
        </p:nvPicPr>
        <p:blipFill rotWithShape="1">
          <a:blip r:embed="rId11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6991" y="498863"/>
            <a:ext cx="317056" cy="31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15"/>
          <p:cNvPicPr preferRelativeResize="0"/>
          <p:nvPr/>
        </p:nvPicPr>
        <p:blipFill rotWithShape="1">
          <a:blip r:embed="rId11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64054" y="448613"/>
            <a:ext cx="317056" cy="31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15"/>
          <p:cNvPicPr preferRelativeResize="0"/>
          <p:nvPr/>
        </p:nvPicPr>
        <p:blipFill rotWithShape="1">
          <a:blip r:embed="rId11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64041" y="732863"/>
            <a:ext cx="317056" cy="31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15"/>
          <p:cNvPicPr preferRelativeResize="0"/>
          <p:nvPr/>
        </p:nvPicPr>
        <p:blipFill rotWithShape="1">
          <a:blip r:embed="rId1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775" y="68800"/>
            <a:ext cx="1890898" cy="1645672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15"/>
          <p:cNvSpPr txBox="1"/>
          <p:nvPr/>
        </p:nvSpPr>
        <p:spPr>
          <a:xfrm>
            <a:off x="426751" y="210350"/>
            <a:ext cx="1093200" cy="16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1" i="0" u="none" strike="noStrike" cap="none">
              <a:solidFill>
                <a:srgbClr val="1155CC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" sz="1900" b="1">
                <a:solidFill>
                  <a:srgbClr val="1155CC"/>
                </a:solidFill>
                <a:latin typeface="Caveat"/>
                <a:ea typeface="Caveat"/>
                <a:cs typeface="Caveat"/>
                <a:sym typeface="Caveat"/>
              </a:rPr>
              <a:t>Health </a:t>
            </a:r>
            <a:endParaRPr sz="1900" b="1">
              <a:solidFill>
                <a:srgbClr val="1155CC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" sz="1900" b="1">
                <a:solidFill>
                  <a:srgbClr val="1155CC"/>
                </a:solidFill>
                <a:latin typeface="Caveat"/>
                <a:ea typeface="Caveat"/>
                <a:cs typeface="Caveat"/>
                <a:sym typeface="Caveat"/>
              </a:rPr>
              <a:t>And</a:t>
            </a:r>
            <a:endParaRPr sz="1900" b="1">
              <a:solidFill>
                <a:srgbClr val="1155CC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" sz="1900" b="1">
                <a:solidFill>
                  <a:srgbClr val="1155CC"/>
                </a:solidFill>
                <a:latin typeface="Caveat"/>
                <a:ea typeface="Caveat"/>
                <a:cs typeface="Caveat"/>
                <a:sym typeface="Caveat"/>
              </a:rPr>
              <a:t>Wellness</a:t>
            </a:r>
            <a:endParaRPr sz="1900" b="1">
              <a:solidFill>
                <a:srgbClr val="1155CC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1">
              <a:solidFill>
                <a:srgbClr val="1155CC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172" name="Google Shape;172;p15"/>
          <p:cNvPicPr preferRelativeResize="0"/>
          <p:nvPr/>
        </p:nvPicPr>
        <p:blipFill rotWithShape="1">
          <a:blip r:embed="rId1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5400000">
            <a:off x="4172399" y="3101025"/>
            <a:ext cx="784525" cy="3246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15"/>
          <p:cNvPicPr preferRelativeResize="0"/>
          <p:nvPr/>
        </p:nvPicPr>
        <p:blipFill rotWithShape="1">
          <a:blip r:embed="rId1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4635847" y="2355994"/>
            <a:ext cx="2183225" cy="3064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15"/>
          <p:cNvPicPr preferRelativeResize="0"/>
          <p:nvPr/>
        </p:nvPicPr>
        <p:blipFill rotWithShape="1">
          <a:blip r:embed="rId1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33248" y="2286161"/>
            <a:ext cx="2261975" cy="3174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15"/>
          <p:cNvPicPr preferRelativeResize="0"/>
          <p:nvPr/>
        </p:nvPicPr>
        <p:blipFill rotWithShape="1">
          <a:blip r:embed="rId1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3841250" y="3655135"/>
            <a:ext cx="1081200" cy="1199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15"/>
          <p:cNvPicPr preferRelativeResize="0"/>
          <p:nvPr/>
        </p:nvPicPr>
        <p:blipFill rotWithShape="1">
          <a:blip r:embed="rId1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08072">
            <a:off x="3984275" y="3696879"/>
            <a:ext cx="718254" cy="239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15"/>
          <p:cNvPicPr preferRelativeResize="0"/>
          <p:nvPr/>
        </p:nvPicPr>
        <p:blipFill rotWithShape="1">
          <a:blip r:embed="rId1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42648" y="2048912"/>
            <a:ext cx="317050" cy="1212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15"/>
          <p:cNvPicPr preferRelativeResize="0"/>
          <p:nvPr/>
        </p:nvPicPr>
        <p:blipFill rotWithShape="1">
          <a:blip r:embed="rId1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676258">
            <a:off x="4230847" y="3630471"/>
            <a:ext cx="500312" cy="250163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15"/>
          <p:cNvSpPr/>
          <p:nvPr/>
        </p:nvSpPr>
        <p:spPr>
          <a:xfrm>
            <a:off x="7233300" y="3438675"/>
            <a:ext cx="1425000" cy="441600"/>
          </a:xfrm>
          <a:prstGeom prst="wave">
            <a:avLst>
              <a:gd name="adj1" fmla="val 12500"/>
              <a:gd name="adj2" fmla="val 0"/>
            </a:avLst>
          </a:prstGeom>
          <a:gradFill>
            <a:gsLst>
              <a:gs pos="0">
                <a:srgbClr val="F5D0D0"/>
              </a:gs>
              <a:gs pos="100000">
                <a:srgbClr val="D96868"/>
              </a:gs>
            </a:gsLst>
            <a:lin ang="5400012" scaled="0"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0" i="0" u="none" strike="noStrike" cap="none">
                <a:solidFill>
                  <a:srgbClr val="F3F3F3"/>
                </a:solidFill>
                <a:latin typeface="Lobster"/>
                <a:ea typeface="Lobster"/>
                <a:cs typeface="Lobster"/>
                <a:sym typeface="Lobster"/>
              </a:rPr>
              <a:t>Principal</a:t>
            </a:r>
            <a:endParaRPr sz="2000" b="0" i="0" u="none" strike="noStrike" cap="none">
              <a:solidFill>
                <a:srgbClr val="F3F3F3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80" name="Google Shape;180;p15"/>
          <p:cNvSpPr/>
          <p:nvPr/>
        </p:nvSpPr>
        <p:spPr>
          <a:xfrm>
            <a:off x="2113546" y="421305"/>
            <a:ext cx="4606200" cy="2397900"/>
          </a:xfrm>
          <a:prstGeom prst="wedgeRoundRectCallout">
            <a:avLst>
              <a:gd name="adj1" fmla="val 50050"/>
              <a:gd name="adj2" fmla="val 29143"/>
              <a:gd name="adj3" fmla="val 0"/>
            </a:avLst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rPr>
              <a:t>Staff will teach building based safety expectations during our first week of school, as well as throughout the remainder of the school year.</a:t>
            </a:r>
            <a:endParaRPr sz="1800" b="1">
              <a:solidFill>
                <a:schemeClr val="dk1"/>
              </a:solidFill>
              <a:latin typeface="Neucha"/>
              <a:ea typeface="Neucha"/>
              <a:cs typeface="Neucha"/>
              <a:sym typeface="Neuch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1">
              <a:solidFill>
                <a:schemeClr val="dk1"/>
              </a:solidFill>
              <a:latin typeface="Neucha"/>
              <a:ea typeface="Neucha"/>
              <a:cs typeface="Neucha"/>
              <a:sym typeface="Neucha"/>
            </a:endParaRPr>
          </a:p>
        </p:txBody>
      </p:sp>
      <p:pic>
        <p:nvPicPr>
          <p:cNvPr id="181" name="Google Shape;181;p15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1144187">
            <a:off x="611735" y="1803373"/>
            <a:ext cx="859487" cy="859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15"/>
          <p:cNvPicPr preferRelativeResize="0"/>
          <p:nvPr/>
        </p:nvPicPr>
        <p:blipFill rotWithShape="1">
          <a:blip r:embed="rId20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39325" y="262275"/>
            <a:ext cx="1056150" cy="1590580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16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1144187">
            <a:off x="327183" y="1717254"/>
            <a:ext cx="859487" cy="859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16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60325" y="76200"/>
            <a:ext cx="819900" cy="81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16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617500" y="1801575"/>
            <a:ext cx="1493700" cy="288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16"/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804"/>
          <a:stretch/>
        </p:blipFill>
        <p:spPr>
          <a:xfrm flipH="1">
            <a:off x="6526275" y="3055650"/>
            <a:ext cx="2573675" cy="163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16"/>
          <p:cNvPicPr preferRelativeResize="0"/>
          <p:nvPr/>
        </p:nvPicPr>
        <p:blipFill rotWithShape="1"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835944">
            <a:off x="7756399" y="2666194"/>
            <a:ext cx="884704" cy="820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16"/>
          <p:cNvPicPr preferRelativeResize="0"/>
          <p:nvPr/>
        </p:nvPicPr>
        <p:blipFill rotWithShape="1">
          <a:blip r:embed="rId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39188" y="273138"/>
            <a:ext cx="4769175" cy="305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16"/>
          <p:cNvPicPr preferRelativeResize="0"/>
          <p:nvPr/>
        </p:nvPicPr>
        <p:blipFill rotWithShape="1">
          <a:blip r:embed="rId10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86615" y="2204451"/>
            <a:ext cx="819909" cy="1093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16"/>
          <p:cNvPicPr preferRelativeResize="0"/>
          <p:nvPr/>
        </p:nvPicPr>
        <p:blipFill rotWithShape="1">
          <a:blip r:embed="rId11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6991" y="498863"/>
            <a:ext cx="317056" cy="31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16"/>
          <p:cNvPicPr preferRelativeResize="0"/>
          <p:nvPr/>
        </p:nvPicPr>
        <p:blipFill rotWithShape="1">
          <a:blip r:embed="rId11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64054" y="448613"/>
            <a:ext cx="317056" cy="31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16"/>
          <p:cNvPicPr preferRelativeResize="0"/>
          <p:nvPr/>
        </p:nvPicPr>
        <p:blipFill rotWithShape="1">
          <a:blip r:embed="rId11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64041" y="732863"/>
            <a:ext cx="317056" cy="31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16"/>
          <p:cNvPicPr preferRelativeResize="0"/>
          <p:nvPr/>
        </p:nvPicPr>
        <p:blipFill rotWithShape="1">
          <a:blip r:embed="rId1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775" y="68800"/>
            <a:ext cx="1890898" cy="1645672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16"/>
          <p:cNvSpPr txBox="1"/>
          <p:nvPr/>
        </p:nvSpPr>
        <p:spPr>
          <a:xfrm>
            <a:off x="354850" y="485125"/>
            <a:ext cx="1156800" cy="10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rPr lang="en" sz="1900" b="1">
                <a:solidFill>
                  <a:srgbClr val="1155CC"/>
                </a:solidFill>
                <a:latin typeface="Caveat"/>
                <a:ea typeface="Caveat"/>
                <a:cs typeface="Caveat"/>
                <a:sym typeface="Caveat"/>
              </a:rPr>
              <a:t>Health </a:t>
            </a:r>
            <a:endParaRPr sz="1900" b="1">
              <a:solidFill>
                <a:srgbClr val="1155CC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rPr lang="en" sz="1900" b="1">
                <a:solidFill>
                  <a:srgbClr val="1155CC"/>
                </a:solidFill>
                <a:latin typeface="Caveat"/>
                <a:ea typeface="Caveat"/>
                <a:cs typeface="Caveat"/>
                <a:sym typeface="Caveat"/>
              </a:rPr>
              <a:t>And</a:t>
            </a:r>
            <a:endParaRPr sz="1900" b="1">
              <a:solidFill>
                <a:srgbClr val="1155CC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rPr lang="en" sz="1900" b="1">
                <a:solidFill>
                  <a:srgbClr val="1155CC"/>
                </a:solidFill>
                <a:latin typeface="Caveat"/>
                <a:ea typeface="Caveat"/>
                <a:cs typeface="Caveat"/>
                <a:sym typeface="Caveat"/>
              </a:rPr>
              <a:t>Wellness</a:t>
            </a:r>
            <a:endParaRPr sz="1900" b="1">
              <a:solidFill>
                <a:srgbClr val="1155CC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199" name="Google Shape;199;p16"/>
          <p:cNvPicPr preferRelativeResize="0"/>
          <p:nvPr/>
        </p:nvPicPr>
        <p:blipFill rotWithShape="1">
          <a:blip r:embed="rId1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5400000">
            <a:off x="4172399" y="3101025"/>
            <a:ext cx="784525" cy="3246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16"/>
          <p:cNvPicPr preferRelativeResize="0"/>
          <p:nvPr/>
        </p:nvPicPr>
        <p:blipFill rotWithShape="1">
          <a:blip r:embed="rId1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4567536" y="2341419"/>
            <a:ext cx="2183225" cy="3064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16"/>
          <p:cNvPicPr preferRelativeResize="0"/>
          <p:nvPr/>
        </p:nvPicPr>
        <p:blipFill rotWithShape="1">
          <a:blip r:embed="rId1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33248" y="2286161"/>
            <a:ext cx="2261975" cy="3174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16"/>
          <p:cNvPicPr preferRelativeResize="0"/>
          <p:nvPr/>
        </p:nvPicPr>
        <p:blipFill rotWithShape="1">
          <a:blip r:embed="rId1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3841250" y="3655135"/>
            <a:ext cx="1081200" cy="1199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16"/>
          <p:cNvPicPr preferRelativeResize="0"/>
          <p:nvPr/>
        </p:nvPicPr>
        <p:blipFill rotWithShape="1">
          <a:blip r:embed="rId1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08075">
            <a:off x="3984275" y="3696879"/>
            <a:ext cx="718252" cy="239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16"/>
          <p:cNvPicPr preferRelativeResize="0"/>
          <p:nvPr/>
        </p:nvPicPr>
        <p:blipFill rotWithShape="1">
          <a:blip r:embed="rId1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41250" y="3648425"/>
            <a:ext cx="317050" cy="1212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16"/>
          <p:cNvPicPr preferRelativeResize="0"/>
          <p:nvPr/>
        </p:nvPicPr>
        <p:blipFill rotWithShape="1">
          <a:blip r:embed="rId1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676258">
            <a:off x="4230847" y="3630471"/>
            <a:ext cx="500312" cy="250163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16"/>
          <p:cNvSpPr/>
          <p:nvPr/>
        </p:nvSpPr>
        <p:spPr>
          <a:xfrm>
            <a:off x="7233300" y="3438675"/>
            <a:ext cx="1425000" cy="441600"/>
          </a:xfrm>
          <a:prstGeom prst="wave">
            <a:avLst>
              <a:gd name="adj1" fmla="val 12500"/>
              <a:gd name="adj2" fmla="val 0"/>
            </a:avLst>
          </a:prstGeom>
          <a:gradFill>
            <a:gsLst>
              <a:gs pos="0">
                <a:srgbClr val="F5D0D0"/>
              </a:gs>
              <a:gs pos="100000">
                <a:srgbClr val="D96868"/>
              </a:gs>
            </a:gsLst>
            <a:lin ang="5400012" scaled="0"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0" i="0" u="none" strike="noStrike" cap="none">
                <a:solidFill>
                  <a:srgbClr val="F3F3F3"/>
                </a:solidFill>
                <a:latin typeface="Lobster"/>
                <a:ea typeface="Lobster"/>
                <a:cs typeface="Lobster"/>
                <a:sym typeface="Lobster"/>
              </a:rPr>
              <a:t>Principal</a:t>
            </a:r>
            <a:endParaRPr sz="2000" b="0" i="0" u="none" strike="noStrike" cap="none">
              <a:solidFill>
                <a:srgbClr val="F3F3F3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207" name="Google Shape;207;p16"/>
          <p:cNvSpPr/>
          <p:nvPr/>
        </p:nvSpPr>
        <p:spPr>
          <a:xfrm>
            <a:off x="1941000" y="76200"/>
            <a:ext cx="4769100" cy="5040300"/>
          </a:xfrm>
          <a:prstGeom prst="wedgeRoundRectCallout">
            <a:avLst>
              <a:gd name="adj1" fmla="val -49550"/>
              <a:gd name="adj2" fmla="val -18456"/>
              <a:gd name="adj3" fmla="val 0"/>
            </a:avLst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Neucha"/>
              <a:ea typeface="Neucha"/>
              <a:cs typeface="Neucha"/>
              <a:sym typeface="Neucha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b="1" u="sng">
                <a:solidFill>
                  <a:srgbClr val="0000FF"/>
                </a:solidFill>
                <a:latin typeface="Neucha"/>
                <a:ea typeface="Neucha"/>
                <a:cs typeface="Neucha"/>
                <a:sym typeface="Neucha"/>
                <a:hlinkClick r:id="rId2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Each Day Before You Come to School</a:t>
            </a:r>
            <a:endParaRPr sz="2000" b="1">
              <a:solidFill>
                <a:srgbClr val="0000FF"/>
              </a:solidFill>
              <a:latin typeface="Neucha"/>
              <a:ea typeface="Neucha"/>
              <a:cs typeface="Neucha"/>
              <a:sym typeface="Neuch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 b="1" i="0" u="none" strike="noStrike" cap="none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rPr>
              <a:t>You </a:t>
            </a:r>
            <a:r>
              <a:rPr lang="en" sz="1700" b="1" i="1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rPr>
              <a:t>MUST </a:t>
            </a:r>
            <a:r>
              <a:rPr lang="en" sz="1700" b="1" i="0" u="none" strike="noStrike" cap="none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rPr>
              <a:t> continue to keep your child home if he/she has any of the following symptoms:</a:t>
            </a:r>
            <a:endParaRPr sz="1700" b="1" i="0" u="none" strike="noStrike" cap="none">
              <a:solidFill>
                <a:schemeClr val="dk1"/>
              </a:solidFill>
              <a:latin typeface="Neucha"/>
              <a:ea typeface="Neucha"/>
              <a:cs typeface="Neucha"/>
              <a:sym typeface="Neucha"/>
            </a:endParaRPr>
          </a:p>
          <a:p>
            <a: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eucha"/>
              <a:buChar char="●"/>
            </a:pPr>
            <a:r>
              <a:rPr lang="en" sz="1300" b="1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rPr>
              <a:t>F</a:t>
            </a:r>
            <a:r>
              <a:rPr lang="en" sz="1300" b="1" i="0" u="none" strike="noStrike" cap="none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rPr>
              <a:t>ever</a:t>
            </a:r>
            <a:r>
              <a:rPr lang="en" sz="1300" b="1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rPr>
              <a:t> (100 F or higher), chills, or shaking chills*</a:t>
            </a:r>
            <a:endParaRPr sz="1300" b="1" i="0" u="none" strike="noStrike" cap="none">
              <a:solidFill>
                <a:schemeClr val="dk1"/>
              </a:solidFill>
              <a:latin typeface="Neucha"/>
              <a:ea typeface="Neucha"/>
              <a:cs typeface="Neucha"/>
              <a:sym typeface="Neucha"/>
            </a:endParaRPr>
          </a:p>
          <a:p>
            <a: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eucha"/>
              <a:buChar char="●"/>
            </a:pPr>
            <a:r>
              <a:rPr lang="en" sz="1300" b="1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rPr>
              <a:t>D</a:t>
            </a:r>
            <a:r>
              <a:rPr lang="en" sz="1300" b="1" i="0" u="none" strike="noStrike" cap="none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rPr>
              <a:t>ifficulty breathing or </a:t>
            </a:r>
            <a:r>
              <a:rPr lang="en" sz="1300" b="1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rPr>
              <a:t>shortness of breath*</a:t>
            </a:r>
            <a:endParaRPr sz="1300" b="1">
              <a:solidFill>
                <a:schemeClr val="dk1"/>
              </a:solidFill>
              <a:latin typeface="Neucha"/>
              <a:ea typeface="Neucha"/>
              <a:cs typeface="Neucha"/>
              <a:sym typeface="Neucha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eucha"/>
              <a:buChar char="●"/>
            </a:pPr>
            <a:r>
              <a:rPr lang="en" sz="1300" b="1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rPr>
              <a:t>New loss of taste or smell*</a:t>
            </a:r>
            <a:endParaRPr sz="1300" b="1" i="0" u="none" strike="noStrike" cap="none">
              <a:solidFill>
                <a:schemeClr val="dk1"/>
              </a:solidFill>
              <a:latin typeface="Neucha"/>
              <a:ea typeface="Neucha"/>
              <a:cs typeface="Neucha"/>
              <a:sym typeface="Neucha"/>
            </a:endParaRPr>
          </a:p>
          <a:p>
            <a: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eucha"/>
              <a:buChar char="●"/>
            </a:pPr>
            <a:r>
              <a:rPr lang="en" sz="1300" b="1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rPr>
              <a:t>M</a:t>
            </a:r>
            <a:r>
              <a:rPr lang="en" sz="1300" b="1" i="0" u="none" strike="noStrike" cap="none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rPr>
              <a:t>uscle </a:t>
            </a:r>
            <a:r>
              <a:rPr lang="en" sz="1300" b="1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rPr>
              <a:t>aches or body aches*</a:t>
            </a:r>
            <a:endParaRPr sz="1300" b="1">
              <a:solidFill>
                <a:schemeClr val="dk1"/>
              </a:solidFill>
              <a:latin typeface="Neucha"/>
              <a:ea typeface="Neucha"/>
              <a:cs typeface="Neucha"/>
              <a:sym typeface="Neucha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eucha"/>
              <a:buChar char="●"/>
            </a:pPr>
            <a:r>
              <a:rPr lang="en" sz="1300" b="1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rPr>
              <a:t>Cough (not due to other known cause such as chronic cough)</a:t>
            </a:r>
            <a:endParaRPr sz="1300" b="1">
              <a:solidFill>
                <a:schemeClr val="dk1"/>
              </a:solidFill>
              <a:latin typeface="Neucha"/>
              <a:ea typeface="Neucha"/>
              <a:cs typeface="Neucha"/>
              <a:sym typeface="Neucha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eucha"/>
              <a:buChar char="●"/>
            </a:pPr>
            <a:r>
              <a:rPr lang="en" sz="1300" b="1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rPr>
              <a:t>Sore throat when in combination with other symptoms</a:t>
            </a:r>
            <a:endParaRPr sz="1300" b="1">
              <a:solidFill>
                <a:schemeClr val="dk1"/>
              </a:solidFill>
              <a:latin typeface="Neucha"/>
              <a:ea typeface="Neucha"/>
              <a:cs typeface="Neucha"/>
              <a:sym typeface="Neucha"/>
            </a:endParaRPr>
          </a:p>
          <a:p>
            <a: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eucha"/>
              <a:buChar char="●"/>
            </a:pPr>
            <a:r>
              <a:rPr lang="en" sz="1300" b="1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rPr>
              <a:t>H</a:t>
            </a:r>
            <a:r>
              <a:rPr lang="en" sz="1300" b="1" i="0" u="none" strike="noStrike" cap="none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rPr>
              <a:t>eadache when in combination with other sympto</a:t>
            </a:r>
            <a:r>
              <a:rPr lang="en" sz="1300" b="1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rPr>
              <a:t>ms</a:t>
            </a:r>
            <a:endParaRPr sz="1300" b="1">
              <a:solidFill>
                <a:schemeClr val="dk1"/>
              </a:solidFill>
              <a:latin typeface="Neucha"/>
              <a:ea typeface="Neucha"/>
              <a:cs typeface="Neucha"/>
              <a:sym typeface="Neucha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eucha"/>
              <a:buChar char="●"/>
            </a:pPr>
            <a:r>
              <a:rPr lang="en" sz="1300" b="1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rPr>
              <a:t>Nausea, vomiting, or diarrhea when in combination with other symptoms</a:t>
            </a:r>
            <a:endParaRPr sz="1300" b="1">
              <a:solidFill>
                <a:schemeClr val="dk1"/>
              </a:solidFill>
              <a:latin typeface="Neucha"/>
              <a:ea typeface="Neucha"/>
              <a:cs typeface="Neucha"/>
              <a:sym typeface="Neucha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eucha"/>
              <a:buChar char="●"/>
            </a:pPr>
            <a:r>
              <a:rPr lang="en" sz="1300" b="1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rPr>
              <a:t>Fatigue when in combination of other symptoms</a:t>
            </a:r>
            <a:endParaRPr sz="1300" b="1" i="0" u="none" strike="noStrike" cap="none">
              <a:solidFill>
                <a:schemeClr val="dk1"/>
              </a:solidFill>
              <a:latin typeface="Neucha"/>
              <a:ea typeface="Neucha"/>
              <a:cs typeface="Neucha"/>
              <a:sym typeface="Neucha"/>
            </a:endParaRPr>
          </a:p>
          <a:p>
            <a: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eucha"/>
              <a:buChar char="●"/>
            </a:pPr>
            <a:r>
              <a:rPr lang="en" sz="1300" b="1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rPr>
              <a:t>Nasal </a:t>
            </a:r>
            <a:r>
              <a:rPr lang="en" sz="1300" b="1" i="0" u="none" strike="noStrike" cap="none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rPr>
              <a:t>congestion or runny nose </a:t>
            </a:r>
            <a:endParaRPr sz="1300" b="1" i="0" u="none" strike="noStrike" cap="none">
              <a:solidFill>
                <a:schemeClr val="dk1"/>
              </a:solidFill>
              <a:latin typeface="Neucha"/>
              <a:ea typeface="Neucha"/>
              <a:cs typeface="Neucha"/>
              <a:sym typeface="Neucha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 i="0" u="none" strike="noStrike" cap="none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rPr>
              <a:t>(not due to other know</a:t>
            </a:r>
            <a:r>
              <a:rPr lang="en" sz="1300" b="1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rPr>
              <a:t>n</a:t>
            </a:r>
            <a:r>
              <a:rPr lang="en" sz="1300" b="1" i="0" u="none" strike="noStrike" cap="none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rPr>
              <a:t> causes such as allerg</a:t>
            </a:r>
            <a:r>
              <a:rPr lang="en" sz="1300" b="1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rPr>
              <a:t>ies) when in combination with other symptoms</a:t>
            </a:r>
            <a:endParaRPr sz="1300" b="1">
              <a:solidFill>
                <a:schemeClr val="dk1"/>
              </a:solidFill>
              <a:latin typeface="Neucha"/>
              <a:ea typeface="Neucha"/>
              <a:cs typeface="Neucha"/>
              <a:sym typeface="Neuch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chemeClr val="dk1"/>
              </a:solidFill>
              <a:latin typeface="Neucha"/>
              <a:ea typeface="Neucha"/>
              <a:cs typeface="Neucha"/>
              <a:sym typeface="Neuch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 b="1" i="0" u="none" strike="noStrike" cap="none">
              <a:solidFill>
                <a:schemeClr val="dk1"/>
              </a:solidFill>
              <a:latin typeface="Neucha"/>
              <a:ea typeface="Neucha"/>
              <a:cs typeface="Neucha"/>
              <a:sym typeface="Neucha"/>
            </a:endParaRPr>
          </a:p>
        </p:txBody>
      </p:sp>
      <p:pic>
        <p:nvPicPr>
          <p:cNvPr id="208" name="Google Shape;208;p16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1144187">
            <a:off x="419358" y="2458254"/>
            <a:ext cx="859487" cy="859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16"/>
          <p:cNvPicPr preferRelativeResize="0"/>
          <p:nvPr/>
        </p:nvPicPr>
        <p:blipFill rotWithShape="1">
          <a:blip r:embed="rId21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59450" y="321749"/>
            <a:ext cx="756801" cy="1139745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10" name="Google Shape;210;p16"/>
          <p:cNvPicPr preferRelativeResize="0"/>
          <p:nvPr/>
        </p:nvPicPr>
        <p:blipFill rotWithShape="1">
          <a:blip r:embed="rId2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60100" y="321750"/>
            <a:ext cx="1056150" cy="1590580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Google Shape;215;p17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1144187">
            <a:off x="-64882" y="1987049"/>
            <a:ext cx="859487" cy="859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17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60325" y="76200"/>
            <a:ext cx="819900" cy="81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17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617500" y="1801575"/>
            <a:ext cx="1493700" cy="288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17"/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804"/>
          <a:stretch/>
        </p:blipFill>
        <p:spPr>
          <a:xfrm flipH="1">
            <a:off x="6526275" y="3055650"/>
            <a:ext cx="2573675" cy="163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17"/>
          <p:cNvPicPr preferRelativeResize="0"/>
          <p:nvPr/>
        </p:nvPicPr>
        <p:blipFill rotWithShape="1"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835944">
            <a:off x="7756399" y="2666194"/>
            <a:ext cx="884704" cy="820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17"/>
          <p:cNvPicPr preferRelativeResize="0"/>
          <p:nvPr/>
        </p:nvPicPr>
        <p:blipFill rotWithShape="1">
          <a:blip r:embed="rId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96100" y="0"/>
            <a:ext cx="4769175" cy="3301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17"/>
          <p:cNvPicPr preferRelativeResize="0"/>
          <p:nvPr/>
        </p:nvPicPr>
        <p:blipFill rotWithShape="1">
          <a:blip r:embed="rId10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86615" y="2204451"/>
            <a:ext cx="819909" cy="1093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17"/>
          <p:cNvPicPr preferRelativeResize="0"/>
          <p:nvPr/>
        </p:nvPicPr>
        <p:blipFill rotWithShape="1">
          <a:blip r:embed="rId11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6991" y="498863"/>
            <a:ext cx="317056" cy="31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17"/>
          <p:cNvPicPr preferRelativeResize="0"/>
          <p:nvPr/>
        </p:nvPicPr>
        <p:blipFill rotWithShape="1">
          <a:blip r:embed="rId11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64054" y="448613"/>
            <a:ext cx="317056" cy="31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17"/>
          <p:cNvPicPr preferRelativeResize="0"/>
          <p:nvPr/>
        </p:nvPicPr>
        <p:blipFill rotWithShape="1">
          <a:blip r:embed="rId11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64041" y="732863"/>
            <a:ext cx="317056" cy="31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17"/>
          <p:cNvPicPr preferRelativeResize="0"/>
          <p:nvPr/>
        </p:nvPicPr>
        <p:blipFill rotWithShape="1">
          <a:blip r:embed="rId1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350" y="11749"/>
            <a:ext cx="1890898" cy="1938599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17"/>
          <p:cNvSpPr txBox="1"/>
          <p:nvPr/>
        </p:nvSpPr>
        <p:spPr>
          <a:xfrm>
            <a:off x="389325" y="609625"/>
            <a:ext cx="1056300" cy="10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" sz="1900" b="1">
                <a:solidFill>
                  <a:srgbClr val="1155CC"/>
                </a:solidFill>
                <a:latin typeface="Caveat"/>
                <a:ea typeface="Caveat"/>
                <a:cs typeface="Caveat"/>
                <a:sym typeface="Caveat"/>
              </a:rPr>
              <a:t>Health</a:t>
            </a:r>
            <a:endParaRPr sz="1900" b="1">
              <a:solidFill>
                <a:srgbClr val="1155CC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" sz="1900" b="1">
                <a:solidFill>
                  <a:srgbClr val="1155CC"/>
                </a:solidFill>
                <a:latin typeface="Caveat"/>
                <a:ea typeface="Caveat"/>
                <a:cs typeface="Caveat"/>
                <a:sym typeface="Caveat"/>
              </a:rPr>
              <a:t>And</a:t>
            </a:r>
            <a:endParaRPr sz="1900" b="1">
              <a:solidFill>
                <a:srgbClr val="1155CC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" sz="1900" b="1">
                <a:solidFill>
                  <a:srgbClr val="1155CC"/>
                </a:solidFill>
                <a:latin typeface="Caveat"/>
                <a:ea typeface="Caveat"/>
                <a:cs typeface="Caveat"/>
                <a:sym typeface="Caveat"/>
              </a:rPr>
              <a:t>Wellness</a:t>
            </a:r>
            <a:endParaRPr sz="1900" b="1">
              <a:solidFill>
                <a:srgbClr val="1155CC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1">
              <a:solidFill>
                <a:srgbClr val="1155CC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227" name="Google Shape;227;p17"/>
          <p:cNvPicPr preferRelativeResize="0"/>
          <p:nvPr/>
        </p:nvPicPr>
        <p:blipFill rotWithShape="1">
          <a:blip r:embed="rId1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5400000">
            <a:off x="4172399" y="3101025"/>
            <a:ext cx="784525" cy="3246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17"/>
          <p:cNvPicPr preferRelativeResize="0"/>
          <p:nvPr/>
        </p:nvPicPr>
        <p:blipFill rotWithShape="1">
          <a:blip r:embed="rId1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4567536" y="2341419"/>
            <a:ext cx="2183225" cy="3064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17"/>
          <p:cNvPicPr preferRelativeResize="0"/>
          <p:nvPr/>
        </p:nvPicPr>
        <p:blipFill rotWithShape="1">
          <a:blip r:embed="rId1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3841250" y="3655135"/>
            <a:ext cx="1081200" cy="1199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17"/>
          <p:cNvPicPr preferRelativeResize="0"/>
          <p:nvPr/>
        </p:nvPicPr>
        <p:blipFill rotWithShape="1">
          <a:blip r:embed="rId1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08075">
            <a:off x="3984275" y="3696879"/>
            <a:ext cx="718252" cy="239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17"/>
          <p:cNvPicPr preferRelativeResize="0"/>
          <p:nvPr/>
        </p:nvPicPr>
        <p:blipFill rotWithShape="1">
          <a:blip r:embed="rId1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74466" y="2204451"/>
            <a:ext cx="317050" cy="1212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17"/>
          <p:cNvPicPr preferRelativeResize="0"/>
          <p:nvPr/>
        </p:nvPicPr>
        <p:blipFill rotWithShape="1">
          <a:blip r:embed="rId1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676258">
            <a:off x="4230847" y="3630471"/>
            <a:ext cx="500312" cy="250163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17"/>
          <p:cNvSpPr/>
          <p:nvPr/>
        </p:nvSpPr>
        <p:spPr>
          <a:xfrm>
            <a:off x="7233300" y="3438675"/>
            <a:ext cx="1425000" cy="441600"/>
          </a:xfrm>
          <a:prstGeom prst="wave">
            <a:avLst>
              <a:gd name="adj1" fmla="val 12500"/>
              <a:gd name="adj2" fmla="val 0"/>
            </a:avLst>
          </a:prstGeom>
          <a:gradFill>
            <a:gsLst>
              <a:gs pos="0">
                <a:srgbClr val="F5D0D0"/>
              </a:gs>
              <a:gs pos="100000">
                <a:srgbClr val="D96868"/>
              </a:gs>
            </a:gsLst>
            <a:lin ang="5400012" scaled="0"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0" i="0" u="none" strike="noStrike" cap="none">
                <a:solidFill>
                  <a:srgbClr val="F3F3F3"/>
                </a:solidFill>
                <a:latin typeface="Lobster"/>
                <a:ea typeface="Lobster"/>
                <a:cs typeface="Lobster"/>
                <a:sym typeface="Lobster"/>
              </a:rPr>
              <a:t>Principal</a:t>
            </a:r>
            <a:endParaRPr sz="2000" b="0" i="0" u="none" strike="noStrike" cap="none">
              <a:solidFill>
                <a:srgbClr val="F3F3F3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234" name="Google Shape;234;p17"/>
          <p:cNvSpPr/>
          <p:nvPr/>
        </p:nvSpPr>
        <p:spPr>
          <a:xfrm>
            <a:off x="1683050" y="185750"/>
            <a:ext cx="5277300" cy="4754700"/>
          </a:xfrm>
          <a:prstGeom prst="wedgeRoundRectCallout">
            <a:avLst>
              <a:gd name="adj1" fmla="val -49962"/>
              <a:gd name="adj2" fmla="val 16388"/>
              <a:gd name="adj3" fmla="val 0"/>
            </a:avLst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b="1" i="0" u="none" strike="noStrike" cap="none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rPr>
              <a:t>Handwashing and hand sanitizing time will continue to be built into the schedul</a:t>
            </a:r>
            <a:r>
              <a:rPr lang="en" sz="1600" b="1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rPr>
              <a:t>e.</a:t>
            </a:r>
            <a:endParaRPr sz="1600" b="1">
              <a:solidFill>
                <a:schemeClr val="dk1"/>
              </a:solidFill>
              <a:latin typeface="Neucha"/>
              <a:ea typeface="Neucha"/>
              <a:cs typeface="Neucha"/>
              <a:sym typeface="Neucha"/>
            </a:endParaRPr>
          </a:p>
          <a:p>
            <a:pPr marL="457200" marR="0" lvl="0" indent="-330200" algn="l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eucha"/>
              <a:buChar char="●"/>
            </a:pPr>
            <a:r>
              <a:rPr lang="en" sz="1600" b="1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rPr>
              <a:t>Upon arrival to school</a:t>
            </a:r>
            <a:endParaRPr sz="1600" b="1">
              <a:solidFill>
                <a:schemeClr val="dk1"/>
              </a:solidFill>
              <a:latin typeface="Neucha"/>
              <a:ea typeface="Neucha"/>
              <a:cs typeface="Neucha"/>
              <a:sym typeface="Neucha"/>
            </a:endParaRPr>
          </a:p>
          <a:p>
            <a: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eucha"/>
              <a:buChar char="●"/>
            </a:pPr>
            <a:r>
              <a:rPr lang="en" sz="1600" b="1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rPr>
              <a:t>Before and after eating</a:t>
            </a:r>
            <a:endParaRPr sz="1600" b="1">
              <a:solidFill>
                <a:schemeClr val="dk1"/>
              </a:solidFill>
              <a:latin typeface="Neucha"/>
              <a:ea typeface="Neucha"/>
              <a:cs typeface="Neucha"/>
              <a:sym typeface="Neucha"/>
            </a:endParaRPr>
          </a:p>
          <a:p>
            <a: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eucha"/>
              <a:buChar char="●"/>
            </a:pPr>
            <a:r>
              <a:rPr lang="en" sz="1600" b="1" i="0" u="none" strike="noStrike" cap="none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rPr>
              <a:t>Transition to and from recess</a:t>
            </a:r>
            <a:endParaRPr sz="1600" b="1" i="0" u="none" strike="noStrike" cap="none">
              <a:solidFill>
                <a:schemeClr val="dk1"/>
              </a:solidFill>
              <a:latin typeface="Neucha"/>
              <a:ea typeface="Neucha"/>
              <a:cs typeface="Neucha"/>
              <a:sym typeface="Neucha"/>
            </a:endParaRPr>
          </a:p>
          <a:p>
            <a: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eucha"/>
              <a:buChar char="●"/>
            </a:pPr>
            <a:r>
              <a:rPr lang="en" sz="1600" b="1" i="0" u="none" strike="noStrike" cap="none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rPr>
              <a:t>After use of restroom</a:t>
            </a:r>
            <a:endParaRPr sz="1600" b="1" i="0" u="none" strike="noStrike" cap="none">
              <a:solidFill>
                <a:schemeClr val="dk1"/>
              </a:solidFill>
              <a:latin typeface="Neucha"/>
              <a:ea typeface="Neucha"/>
              <a:cs typeface="Neucha"/>
              <a:sym typeface="Neucha"/>
            </a:endParaRPr>
          </a:p>
          <a:p>
            <a: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eucha"/>
              <a:buChar char="●"/>
            </a:pPr>
            <a:r>
              <a:rPr lang="en" sz="1600" b="1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rPr>
              <a:t>Prior to </a:t>
            </a:r>
            <a:r>
              <a:rPr lang="en" sz="1600" b="1" i="0" u="none" strike="noStrike" cap="none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rPr>
              <a:t>dismissal</a:t>
            </a:r>
            <a:endParaRPr sz="1600" b="1" i="0" u="none" strike="noStrike" cap="none">
              <a:solidFill>
                <a:schemeClr val="dk1"/>
              </a:solidFill>
              <a:latin typeface="Neucha"/>
              <a:ea typeface="Neucha"/>
              <a:cs typeface="Neucha"/>
              <a:sym typeface="Neuch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b="1" i="0" u="none" strike="noStrike" cap="none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rPr>
              <a:t>Hand sanitizing stations </a:t>
            </a:r>
            <a:r>
              <a:rPr lang="en" sz="1600" b="1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rPr>
              <a:t>are </a:t>
            </a:r>
            <a:r>
              <a:rPr lang="en" sz="1600" b="1" i="0" u="none" strike="noStrike" cap="none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rPr>
              <a:t>in high traffic areas (building entrances, class </a:t>
            </a:r>
            <a:r>
              <a:rPr lang="en" sz="1600" b="1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rPr>
              <a:t>entrances</a:t>
            </a:r>
            <a:r>
              <a:rPr lang="en" sz="1600" b="1" i="0" u="none" strike="noStrike" cap="none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rPr>
              <a:t>, bathrooms, hallways)</a:t>
            </a:r>
            <a:endParaRPr sz="1600" b="1" i="0" u="none" strike="noStrike" cap="none">
              <a:solidFill>
                <a:schemeClr val="dk1"/>
              </a:solidFill>
              <a:latin typeface="Neucha"/>
              <a:ea typeface="Neucha"/>
              <a:cs typeface="Neucha"/>
              <a:sym typeface="Neuch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600" b="1" i="0" u="none" strike="noStrike" cap="none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rPr>
              <a:t>Preventative supplies (hand soap, sanitizer, general-purpose cleaner) </a:t>
            </a:r>
            <a:r>
              <a:rPr lang="en" sz="1600" b="1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rPr>
              <a:t>are</a:t>
            </a:r>
            <a:r>
              <a:rPr lang="en" sz="1600" b="1" i="0" u="none" strike="noStrike" cap="none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rPr>
              <a:t> provided in each classroom, educational space, and common areas. </a:t>
            </a:r>
            <a:r>
              <a:rPr lang="en" sz="1800" b="1" i="0" u="none" strike="noStrike" cap="none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rPr>
              <a:t> 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rPr>
              <a:t>*See following link.:  </a:t>
            </a:r>
            <a:r>
              <a:rPr lang="en" sz="1800" b="1" u="sng">
                <a:solidFill>
                  <a:srgbClr val="0000FF"/>
                </a:solidFill>
                <a:latin typeface="Neucha"/>
                <a:ea typeface="Neucha"/>
                <a:cs typeface="Neucha"/>
                <a:sym typeface="Neucha"/>
                <a:hlinkClick r:id="rId1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Hand Washing Instructions</a:t>
            </a:r>
            <a:r>
              <a:rPr lang="en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1" i="0" u="none" strike="noStrike" cap="none">
              <a:solidFill>
                <a:schemeClr val="dk1"/>
              </a:solidFill>
              <a:latin typeface="Neucha"/>
              <a:ea typeface="Neucha"/>
              <a:cs typeface="Neucha"/>
              <a:sym typeface="Neucha"/>
            </a:endParaRPr>
          </a:p>
        </p:txBody>
      </p:sp>
      <p:pic>
        <p:nvPicPr>
          <p:cNvPr id="235" name="Google Shape;235;p17" descr="Hand Washing Colouring Page &amp; Activity for Kids - Messy Little Monster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6960361" y="2806710"/>
            <a:ext cx="2133600" cy="213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17"/>
          <p:cNvPicPr preferRelativeResize="0"/>
          <p:nvPr/>
        </p:nvPicPr>
        <p:blipFill rotWithShape="1">
          <a:blip r:embed="rId21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58575" y="185762"/>
            <a:ext cx="1056150" cy="1590580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Google Shape;241;p18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1144187">
            <a:off x="-4392" y="1697527"/>
            <a:ext cx="859487" cy="859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18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60325" y="76200"/>
            <a:ext cx="819900" cy="81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18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617500" y="1801575"/>
            <a:ext cx="1493700" cy="288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18"/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804"/>
          <a:stretch/>
        </p:blipFill>
        <p:spPr>
          <a:xfrm flipH="1">
            <a:off x="6526275" y="3055650"/>
            <a:ext cx="2573675" cy="163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18"/>
          <p:cNvPicPr preferRelativeResize="0"/>
          <p:nvPr/>
        </p:nvPicPr>
        <p:blipFill rotWithShape="1"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835944">
            <a:off x="7756399" y="2666194"/>
            <a:ext cx="884704" cy="820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18"/>
          <p:cNvPicPr preferRelativeResize="0"/>
          <p:nvPr/>
        </p:nvPicPr>
        <p:blipFill rotWithShape="1">
          <a:blip r:embed="rId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79988" y="174963"/>
            <a:ext cx="4769175" cy="305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18"/>
          <p:cNvPicPr preferRelativeResize="0"/>
          <p:nvPr/>
        </p:nvPicPr>
        <p:blipFill rotWithShape="1">
          <a:blip r:embed="rId10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86615" y="2204451"/>
            <a:ext cx="819909" cy="1093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18"/>
          <p:cNvPicPr preferRelativeResize="0"/>
          <p:nvPr/>
        </p:nvPicPr>
        <p:blipFill rotWithShape="1">
          <a:blip r:embed="rId11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6991" y="498863"/>
            <a:ext cx="317056" cy="31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18"/>
          <p:cNvPicPr preferRelativeResize="0"/>
          <p:nvPr/>
        </p:nvPicPr>
        <p:blipFill rotWithShape="1">
          <a:blip r:embed="rId11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64054" y="448613"/>
            <a:ext cx="317056" cy="31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18"/>
          <p:cNvPicPr preferRelativeResize="0"/>
          <p:nvPr/>
        </p:nvPicPr>
        <p:blipFill rotWithShape="1">
          <a:blip r:embed="rId11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64041" y="732863"/>
            <a:ext cx="317056" cy="31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18"/>
          <p:cNvPicPr preferRelativeResize="0"/>
          <p:nvPr/>
        </p:nvPicPr>
        <p:blipFill rotWithShape="1">
          <a:blip r:embed="rId1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775" y="68800"/>
            <a:ext cx="1890898" cy="1645672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18"/>
          <p:cNvSpPr txBox="1"/>
          <p:nvPr/>
        </p:nvSpPr>
        <p:spPr>
          <a:xfrm>
            <a:off x="500450" y="498875"/>
            <a:ext cx="931200" cy="10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" sz="1900" b="1">
                <a:solidFill>
                  <a:srgbClr val="1155CC"/>
                </a:solidFill>
                <a:latin typeface="Caveat"/>
                <a:ea typeface="Caveat"/>
                <a:cs typeface="Caveat"/>
                <a:sym typeface="Caveat"/>
              </a:rPr>
              <a:t>Facilities</a:t>
            </a:r>
            <a:endParaRPr sz="1900" b="1" i="0" u="none" strike="noStrike" cap="none">
              <a:solidFill>
                <a:srgbClr val="1155CC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253" name="Google Shape;253;p18"/>
          <p:cNvPicPr preferRelativeResize="0"/>
          <p:nvPr/>
        </p:nvPicPr>
        <p:blipFill rotWithShape="1">
          <a:blip r:embed="rId1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5400000">
            <a:off x="4172399" y="3101025"/>
            <a:ext cx="784525" cy="3246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18"/>
          <p:cNvPicPr preferRelativeResize="0"/>
          <p:nvPr/>
        </p:nvPicPr>
        <p:blipFill rotWithShape="1">
          <a:blip r:embed="rId1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4643761" y="2306344"/>
            <a:ext cx="2183225" cy="3064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18"/>
          <p:cNvPicPr preferRelativeResize="0"/>
          <p:nvPr/>
        </p:nvPicPr>
        <p:blipFill rotWithShape="1">
          <a:blip r:embed="rId1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33248" y="2286161"/>
            <a:ext cx="2261975" cy="3174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18"/>
          <p:cNvPicPr preferRelativeResize="0"/>
          <p:nvPr/>
        </p:nvPicPr>
        <p:blipFill rotWithShape="1">
          <a:blip r:embed="rId1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3841250" y="3655135"/>
            <a:ext cx="1081200" cy="1199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18"/>
          <p:cNvPicPr preferRelativeResize="0"/>
          <p:nvPr/>
        </p:nvPicPr>
        <p:blipFill rotWithShape="1">
          <a:blip r:embed="rId1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08075">
            <a:off x="3984275" y="3696879"/>
            <a:ext cx="718252" cy="239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18"/>
          <p:cNvPicPr preferRelativeResize="0"/>
          <p:nvPr/>
        </p:nvPicPr>
        <p:blipFill rotWithShape="1">
          <a:blip r:embed="rId1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98576" y="2101059"/>
            <a:ext cx="317050" cy="1212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18"/>
          <p:cNvPicPr preferRelativeResize="0"/>
          <p:nvPr/>
        </p:nvPicPr>
        <p:blipFill rotWithShape="1">
          <a:blip r:embed="rId1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676258">
            <a:off x="4230847" y="3630471"/>
            <a:ext cx="500312" cy="250163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18"/>
          <p:cNvSpPr/>
          <p:nvPr/>
        </p:nvSpPr>
        <p:spPr>
          <a:xfrm>
            <a:off x="7233300" y="3438675"/>
            <a:ext cx="1425000" cy="441600"/>
          </a:xfrm>
          <a:prstGeom prst="wave">
            <a:avLst>
              <a:gd name="adj1" fmla="val 12500"/>
              <a:gd name="adj2" fmla="val 0"/>
            </a:avLst>
          </a:prstGeom>
          <a:gradFill>
            <a:gsLst>
              <a:gs pos="0">
                <a:srgbClr val="F5D0D0"/>
              </a:gs>
              <a:gs pos="100000">
                <a:srgbClr val="D96868"/>
              </a:gs>
            </a:gsLst>
            <a:lin ang="5400012" scaled="0"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0" i="0" u="none" strike="noStrike" cap="none">
                <a:solidFill>
                  <a:srgbClr val="F3F3F3"/>
                </a:solidFill>
                <a:latin typeface="Lobster"/>
                <a:ea typeface="Lobster"/>
                <a:cs typeface="Lobster"/>
                <a:sym typeface="Lobster"/>
              </a:rPr>
              <a:t>Principal</a:t>
            </a:r>
            <a:endParaRPr sz="2000" b="0" i="0" u="none" strike="noStrike" cap="none">
              <a:solidFill>
                <a:srgbClr val="F3F3F3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261" name="Google Shape;261;p18"/>
          <p:cNvSpPr/>
          <p:nvPr/>
        </p:nvSpPr>
        <p:spPr>
          <a:xfrm>
            <a:off x="2313800" y="448625"/>
            <a:ext cx="4513200" cy="2183400"/>
          </a:xfrm>
          <a:prstGeom prst="wedgeRoundRectCallout">
            <a:avLst>
              <a:gd name="adj1" fmla="val 50147"/>
              <a:gd name="adj2" fmla="val 22612"/>
              <a:gd name="adj3" fmla="val 0"/>
            </a:avLst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rPr>
              <a:t>Custodians and staff will continue to utilize CDC approved cleaning materials and protocols.</a:t>
            </a:r>
            <a:endParaRPr sz="1600" b="1">
              <a:solidFill>
                <a:schemeClr val="dk1"/>
              </a:solidFill>
              <a:latin typeface="Neucha"/>
              <a:ea typeface="Neucha"/>
              <a:cs typeface="Neucha"/>
              <a:sym typeface="Neuch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u="sng">
                <a:solidFill>
                  <a:srgbClr val="0000FF"/>
                </a:solidFill>
                <a:latin typeface="Neucha"/>
                <a:ea typeface="Neucha"/>
                <a:cs typeface="Neucha"/>
                <a:sym typeface="Neucha"/>
                <a:hlinkClick r:id="rId2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Cleaning Video</a:t>
            </a:r>
            <a:endParaRPr sz="1600" b="1">
              <a:solidFill>
                <a:srgbClr val="0000FF"/>
              </a:solidFill>
              <a:latin typeface="Neucha"/>
              <a:ea typeface="Neucha"/>
              <a:cs typeface="Neucha"/>
              <a:sym typeface="Neuch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rPr>
              <a:t>Ventilation systems have been inspected and are in good condition.</a:t>
            </a:r>
            <a:endParaRPr sz="1600" b="1">
              <a:solidFill>
                <a:schemeClr val="dk1"/>
              </a:solidFill>
              <a:latin typeface="Neucha"/>
              <a:ea typeface="Neucha"/>
              <a:cs typeface="Neucha"/>
              <a:sym typeface="Neuch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rPr>
              <a:t>Atmos Air filtration systems are in place in all classrooms.</a:t>
            </a:r>
            <a:endParaRPr sz="1600" b="1">
              <a:solidFill>
                <a:schemeClr val="dk1"/>
              </a:solidFill>
              <a:latin typeface="Neucha"/>
              <a:ea typeface="Neucha"/>
              <a:cs typeface="Neucha"/>
              <a:sym typeface="Neucha"/>
            </a:endParaRPr>
          </a:p>
        </p:txBody>
      </p:sp>
      <p:pic>
        <p:nvPicPr>
          <p:cNvPr id="262" name="Google Shape;262;p18"/>
          <p:cNvPicPr preferRelativeResize="0"/>
          <p:nvPr/>
        </p:nvPicPr>
        <p:blipFill rotWithShape="1">
          <a:blip r:embed="rId21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145199">
            <a:off x="2883996" y="3805162"/>
            <a:ext cx="559633" cy="55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18"/>
          <p:cNvPicPr preferRelativeResize="0"/>
          <p:nvPr/>
        </p:nvPicPr>
        <p:blipFill rotWithShape="1">
          <a:blip r:embed="rId2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59450" y="321749"/>
            <a:ext cx="756801" cy="1139745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64" name="Google Shape;264;p18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1144187">
            <a:off x="536308" y="2269478"/>
            <a:ext cx="859487" cy="859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18"/>
          <p:cNvPicPr preferRelativeResize="0"/>
          <p:nvPr/>
        </p:nvPicPr>
        <p:blipFill rotWithShape="1">
          <a:blip r:embed="rId2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60100" y="321750"/>
            <a:ext cx="1056150" cy="1590580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Google Shape;270;p19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1144187">
            <a:off x="-64882" y="1987049"/>
            <a:ext cx="859487" cy="859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19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60325" y="76200"/>
            <a:ext cx="819900" cy="81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19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617500" y="1801575"/>
            <a:ext cx="1493700" cy="288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19"/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804"/>
          <a:stretch/>
        </p:blipFill>
        <p:spPr>
          <a:xfrm flipH="1">
            <a:off x="6526275" y="3055650"/>
            <a:ext cx="2573675" cy="163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19"/>
          <p:cNvPicPr preferRelativeResize="0"/>
          <p:nvPr/>
        </p:nvPicPr>
        <p:blipFill rotWithShape="1"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835944">
            <a:off x="7756399" y="2666194"/>
            <a:ext cx="884704" cy="820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19"/>
          <p:cNvPicPr preferRelativeResize="0"/>
          <p:nvPr/>
        </p:nvPicPr>
        <p:blipFill rotWithShape="1">
          <a:blip r:embed="rId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67693" y="11747"/>
            <a:ext cx="4769175" cy="305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19"/>
          <p:cNvPicPr preferRelativeResize="0"/>
          <p:nvPr/>
        </p:nvPicPr>
        <p:blipFill rotWithShape="1">
          <a:blip r:embed="rId10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86615" y="2204451"/>
            <a:ext cx="819909" cy="1093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19"/>
          <p:cNvPicPr preferRelativeResize="0"/>
          <p:nvPr/>
        </p:nvPicPr>
        <p:blipFill rotWithShape="1">
          <a:blip r:embed="rId11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6991" y="498863"/>
            <a:ext cx="317056" cy="31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19"/>
          <p:cNvPicPr preferRelativeResize="0"/>
          <p:nvPr/>
        </p:nvPicPr>
        <p:blipFill rotWithShape="1">
          <a:blip r:embed="rId11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64054" y="448613"/>
            <a:ext cx="317056" cy="31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19"/>
          <p:cNvPicPr preferRelativeResize="0"/>
          <p:nvPr/>
        </p:nvPicPr>
        <p:blipFill rotWithShape="1">
          <a:blip r:embed="rId11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64041" y="732863"/>
            <a:ext cx="317056" cy="31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19"/>
          <p:cNvPicPr preferRelativeResize="0"/>
          <p:nvPr/>
        </p:nvPicPr>
        <p:blipFill rotWithShape="1">
          <a:blip r:embed="rId1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350" y="11749"/>
            <a:ext cx="1890898" cy="1809539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19"/>
          <p:cNvSpPr txBox="1"/>
          <p:nvPr/>
        </p:nvSpPr>
        <p:spPr>
          <a:xfrm>
            <a:off x="475150" y="349350"/>
            <a:ext cx="957600" cy="13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" sz="1900" b="1">
                <a:solidFill>
                  <a:srgbClr val="1155CC"/>
                </a:solidFill>
                <a:latin typeface="Caveat"/>
                <a:ea typeface="Caveat"/>
                <a:cs typeface="Caveat"/>
                <a:sym typeface="Caveat"/>
              </a:rPr>
              <a:t>Facilities</a:t>
            </a:r>
            <a:endParaRPr sz="1900" b="1" i="0" u="none" strike="noStrike" cap="none">
              <a:solidFill>
                <a:srgbClr val="1155CC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282" name="Google Shape;282;p19"/>
          <p:cNvSpPr txBox="1"/>
          <p:nvPr/>
        </p:nvSpPr>
        <p:spPr>
          <a:xfrm>
            <a:off x="2861763" y="2100150"/>
            <a:ext cx="2896800" cy="3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Pacifico"/>
                <a:ea typeface="Pacifico"/>
                <a:cs typeface="Pacifico"/>
                <a:sym typeface="Pacifico"/>
              </a:rPr>
              <a:t>#NPEFamily     #CCPSFamily</a:t>
            </a:r>
            <a:endParaRPr sz="1400" b="0" i="0" u="none" strike="noStrike" cap="none">
              <a:solidFill>
                <a:srgbClr val="000000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pic>
        <p:nvPicPr>
          <p:cNvPr id="283" name="Google Shape;283;p19"/>
          <p:cNvPicPr preferRelativeResize="0"/>
          <p:nvPr/>
        </p:nvPicPr>
        <p:blipFill rotWithShape="1">
          <a:blip r:embed="rId1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5400000">
            <a:off x="4172399" y="3101025"/>
            <a:ext cx="784525" cy="3246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19"/>
          <p:cNvPicPr preferRelativeResize="0"/>
          <p:nvPr/>
        </p:nvPicPr>
        <p:blipFill rotWithShape="1">
          <a:blip r:embed="rId1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4567536" y="2341419"/>
            <a:ext cx="2183225" cy="3064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19"/>
          <p:cNvPicPr preferRelativeResize="0"/>
          <p:nvPr/>
        </p:nvPicPr>
        <p:blipFill rotWithShape="1">
          <a:blip r:embed="rId1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3841250" y="3655135"/>
            <a:ext cx="1081200" cy="1199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19"/>
          <p:cNvPicPr preferRelativeResize="0"/>
          <p:nvPr/>
        </p:nvPicPr>
        <p:blipFill rotWithShape="1">
          <a:blip r:embed="rId1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08075">
            <a:off x="3984275" y="3696879"/>
            <a:ext cx="718252" cy="239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19"/>
          <p:cNvPicPr preferRelativeResize="0"/>
          <p:nvPr/>
        </p:nvPicPr>
        <p:blipFill rotWithShape="1">
          <a:blip r:embed="rId1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35378" y="2204451"/>
            <a:ext cx="317050" cy="1212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19"/>
          <p:cNvPicPr preferRelativeResize="0"/>
          <p:nvPr/>
        </p:nvPicPr>
        <p:blipFill rotWithShape="1">
          <a:blip r:embed="rId1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676258">
            <a:off x="4230847" y="3630471"/>
            <a:ext cx="500312" cy="250163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19"/>
          <p:cNvSpPr/>
          <p:nvPr/>
        </p:nvSpPr>
        <p:spPr>
          <a:xfrm>
            <a:off x="7233300" y="3438675"/>
            <a:ext cx="1425000" cy="441600"/>
          </a:xfrm>
          <a:prstGeom prst="wave">
            <a:avLst>
              <a:gd name="adj1" fmla="val 12500"/>
              <a:gd name="adj2" fmla="val 0"/>
            </a:avLst>
          </a:prstGeom>
          <a:gradFill>
            <a:gsLst>
              <a:gs pos="0">
                <a:srgbClr val="F5D0D0"/>
              </a:gs>
              <a:gs pos="100000">
                <a:srgbClr val="D96868"/>
              </a:gs>
            </a:gsLst>
            <a:lin ang="5400012" scaled="0"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0" i="0" u="none" strike="noStrike" cap="none">
                <a:solidFill>
                  <a:srgbClr val="F3F3F3"/>
                </a:solidFill>
                <a:latin typeface="Lobster"/>
                <a:ea typeface="Lobster"/>
                <a:cs typeface="Lobster"/>
                <a:sym typeface="Lobster"/>
              </a:rPr>
              <a:t>Principal</a:t>
            </a:r>
            <a:endParaRPr sz="2000" b="0" i="0" u="none" strike="noStrike" cap="none">
              <a:solidFill>
                <a:srgbClr val="F3F3F3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290" name="Google Shape;290;p19"/>
          <p:cNvSpPr/>
          <p:nvPr/>
        </p:nvSpPr>
        <p:spPr>
          <a:xfrm>
            <a:off x="1942088" y="237025"/>
            <a:ext cx="4942200" cy="3064200"/>
          </a:xfrm>
          <a:prstGeom prst="wedgeRoundRectCallout">
            <a:avLst>
              <a:gd name="adj1" fmla="val -49704"/>
              <a:gd name="adj2" fmla="val 29027"/>
              <a:gd name="adj3" fmla="val 0"/>
            </a:avLst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" sz="1900" b="1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rPr>
              <a:t>C</a:t>
            </a:r>
            <a:r>
              <a:rPr lang="en" sz="1900" b="1" i="0" u="none" strike="noStrike" cap="none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rPr>
              <a:t>leaning protocols include:</a:t>
            </a:r>
            <a:endParaRPr sz="1900" b="1">
              <a:solidFill>
                <a:srgbClr val="59595B"/>
              </a:solidFill>
              <a:highlight>
                <a:srgbClr val="FFFFFF"/>
              </a:highlight>
              <a:latin typeface="Neucha"/>
              <a:ea typeface="Neucha"/>
              <a:cs typeface="Neucha"/>
              <a:sym typeface="Neucha"/>
            </a:endParaRPr>
          </a:p>
          <a:p>
            <a:pPr marL="457200" marR="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eucha"/>
              <a:buChar char="●"/>
            </a:pPr>
            <a:r>
              <a:rPr lang="en" sz="1700" b="1" i="0" u="none" strike="noStrike" cap="none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rPr>
              <a:t>Disinfecting all frequently touched common surfaces in school, classroom, buses, and any shared </a:t>
            </a:r>
            <a:r>
              <a:rPr lang="en" sz="1700" b="1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rPr>
              <a:t>spaces</a:t>
            </a:r>
            <a:endParaRPr sz="1700" b="1" i="0" u="none" strike="noStrike" cap="none">
              <a:solidFill>
                <a:schemeClr val="dk1"/>
              </a:solidFill>
              <a:latin typeface="Neucha"/>
              <a:ea typeface="Neucha"/>
              <a:cs typeface="Neucha"/>
              <a:sym typeface="Neucha"/>
            </a:endParaRPr>
          </a:p>
          <a:p>
            <a:pPr marL="457200" marR="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eucha"/>
              <a:buChar char="●"/>
            </a:pPr>
            <a:r>
              <a:rPr lang="en" sz="1700" b="1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rPr>
              <a:t>G</a:t>
            </a:r>
            <a:r>
              <a:rPr lang="en" sz="1700" b="1" i="0" u="none" strike="noStrike" cap="none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rPr>
              <a:t>eneral-purpose cleaner is in every classroom, common area, and administrative area</a:t>
            </a:r>
            <a:endParaRPr sz="1700" b="1" i="0" u="none" strike="noStrike" cap="none">
              <a:solidFill>
                <a:schemeClr val="dk1"/>
              </a:solidFill>
              <a:latin typeface="Neucha"/>
              <a:ea typeface="Neucha"/>
              <a:cs typeface="Neucha"/>
              <a:sym typeface="Neucha"/>
            </a:endParaRPr>
          </a:p>
          <a:p>
            <a:pPr marL="457200" marR="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eucha"/>
              <a:buChar char="●"/>
            </a:pPr>
            <a:r>
              <a:rPr lang="en" sz="1700" b="1" i="0" u="none" strike="noStrike" cap="none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rPr>
              <a:t>Continuing to replace quality air filters in our HVAC systems</a:t>
            </a:r>
            <a:endParaRPr sz="1800" b="1" i="0" u="none" strike="noStrike" cap="none">
              <a:solidFill>
                <a:schemeClr val="dk1"/>
              </a:solidFill>
              <a:latin typeface="Neucha"/>
              <a:ea typeface="Neucha"/>
              <a:cs typeface="Neucha"/>
              <a:sym typeface="Neucha"/>
            </a:endParaRPr>
          </a:p>
        </p:txBody>
      </p:sp>
      <p:pic>
        <p:nvPicPr>
          <p:cNvPr id="291" name="Google Shape;291;p19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1144187">
            <a:off x="741642" y="1351301"/>
            <a:ext cx="859487" cy="859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19"/>
          <p:cNvPicPr preferRelativeResize="0"/>
          <p:nvPr/>
        </p:nvPicPr>
        <p:blipFill rotWithShape="1">
          <a:blip r:embed="rId1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14950" y="96337"/>
            <a:ext cx="1056150" cy="1590580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1684</Words>
  <Application>Microsoft Office PowerPoint</Application>
  <PresentationFormat>On-screen Show (16:9)</PresentationFormat>
  <Paragraphs>266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Caveat</vt:lpstr>
      <vt:lpstr>Neucha</vt:lpstr>
      <vt:lpstr>Pacifico</vt:lpstr>
      <vt:lpstr>Lobster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Maureen Elliott</dc:creator>
  <cp:lastModifiedBy>Maureen Elliott</cp:lastModifiedBy>
  <cp:revision>1</cp:revision>
  <dcterms:modified xsi:type="dcterms:W3CDTF">2021-08-24T17:11:21Z</dcterms:modified>
</cp:coreProperties>
</file>