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Old Standard TT"/>
      <p:regular r:id="rId15"/>
      <p:bold r:id="rId16"/>
      <p: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ldStandardTT-regular.fntdata"/><Relationship Id="rId14" Type="http://schemas.openxmlformats.org/officeDocument/2006/relationships/slide" Target="slides/slide9.xml"/><Relationship Id="rId17" Type="http://schemas.openxmlformats.org/officeDocument/2006/relationships/font" Target="fonts/OldStandardTT-italic.fntdata"/><Relationship Id="rId16" Type="http://schemas.openxmlformats.org/officeDocument/2006/relationships/font" Target="fonts/OldStandardT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6f90357f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6f9035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27178351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27178351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27178351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27178351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271783510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f27178351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f27178351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f27178351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drive.google.com/file/d/1uya8xh3JZ8twXEsy5Vtk8L31bTagG8dL/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drive.google.com/file/d/1uwyZ6CP1ex8rbjHt2e62HIL2sudXEVCe/view?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drive.google.com/file/d/1utFpMle44tSI7gbc-wW0aLLu0PmfA0Mk/view?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68600" y="577475"/>
            <a:ext cx="9024600" cy="148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7600"/>
              <a:t> Reading Specialists</a:t>
            </a:r>
            <a:endParaRPr sz="7600"/>
          </a:p>
        </p:txBody>
      </p:sp>
      <p:sp>
        <p:nvSpPr>
          <p:cNvPr id="60" name="Google Shape;60;p13"/>
          <p:cNvSpPr txBox="1"/>
          <p:nvPr>
            <p:ph idx="1" type="subTitle"/>
          </p:nvPr>
        </p:nvSpPr>
        <p:spPr>
          <a:xfrm>
            <a:off x="512700" y="3061936"/>
            <a:ext cx="8118600" cy="156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Mrs. Saad - Reading Specialist		Mrs. Bergeron - Reading Specialist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68700" y="116950"/>
            <a:ext cx="90066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66" name="Google Shape;66;p14"/>
          <p:cNvSpPr txBox="1"/>
          <p:nvPr/>
        </p:nvSpPr>
        <p:spPr>
          <a:xfrm>
            <a:off x="68700" y="-60875"/>
            <a:ext cx="55977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Old Standard TT"/>
              <a:ea typeface="Old Standard TT"/>
              <a:cs typeface="Old Standard TT"/>
              <a:sym typeface="Old Standard TT"/>
            </a:endParaRPr>
          </a:p>
          <a:p>
            <a:pPr indent="0" lvl="0" marL="0" rtl="0" algn="l">
              <a:spcBef>
                <a:spcPts val="0"/>
              </a:spcBef>
              <a:spcAft>
                <a:spcPts val="0"/>
              </a:spcAft>
              <a:buNone/>
            </a:pPr>
            <a:r>
              <a:rPr lang="en" sz="2000">
                <a:solidFill>
                  <a:srgbClr val="FFFFFF"/>
                </a:solidFill>
                <a:latin typeface="Old Standard TT"/>
                <a:ea typeface="Old Standard TT"/>
                <a:cs typeface="Old Standard TT"/>
                <a:sym typeface="Old Standard TT"/>
              </a:rPr>
              <a:t>  </a:t>
            </a:r>
            <a:endParaRPr sz="2000">
              <a:solidFill>
                <a:srgbClr val="FFFFFF"/>
              </a:solidFill>
              <a:latin typeface="Old Standard TT"/>
              <a:ea typeface="Old Standard TT"/>
              <a:cs typeface="Old Standard TT"/>
              <a:sym typeface="Old Standard TT"/>
            </a:endParaRPr>
          </a:p>
          <a:p>
            <a:pPr indent="0" lvl="0" marL="0" rtl="0" algn="l">
              <a:spcBef>
                <a:spcPts val="0"/>
              </a:spcBef>
              <a:spcAft>
                <a:spcPts val="0"/>
              </a:spcAft>
              <a:buNone/>
            </a:pPr>
            <a:r>
              <a:t/>
            </a:r>
            <a:endParaRPr sz="2000">
              <a:solidFill>
                <a:srgbClr val="FFFFFF"/>
              </a:solidFill>
              <a:latin typeface="Old Standard TT"/>
              <a:ea typeface="Old Standard TT"/>
              <a:cs typeface="Old Standard TT"/>
              <a:sym typeface="Old Standard TT"/>
            </a:endParaRPr>
          </a:p>
          <a:p>
            <a:pPr indent="0" lvl="0" marL="0" rtl="0" algn="l">
              <a:spcBef>
                <a:spcPts val="0"/>
              </a:spcBef>
              <a:spcAft>
                <a:spcPts val="0"/>
              </a:spcAft>
              <a:buNone/>
            </a:pPr>
            <a:r>
              <a:rPr lang="en" sz="2000">
                <a:solidFill>
                  <a:srgbClr val="FFFFFF"/>
                </a:solidFill>
                <a:latin typeface="Old Standard TT"/>
                <a:ea typeface="Old Standard TT"/>
                <a:cs typeface="Old Standard TT"/>
                <a:sym typeface="Old Standard TT"/>
              </a:rPr>
              <a:t>  </a:t>
            </a:r>
            <a:r>
              <a:rPr lang="en" sz="2000">
                <a:solidFill>
                  <a:srgbClr val="FFFFFF"/>
                </a:solidFill>
                <a:latin typeface="Old Standard TT"/>
                <a:ea typeface="Old Standard TT"/>
                <a:cs typeface="Old Standard TT"/>
                <a:sym typeface="Old Standard TT"/>
              </a:rPr>
              <a:t>Welcome students and families to Swanson Road Intermediate School. My name is Mrs. Saad. I am one of the Reading Specialists at Swanson Road.  I have worked in Auburn as a Reading </a:t>
            </a:r>
            <a:r>
              <a:rPr lang="en" sz="2000">
                <a:solidFill>
                  <a:srgbClr val="FFFFFF"/>
                </a:solidFill>
                <a:latin typeface="Old Standard TT"/>
                <a:ea typeface="Old Standard TT"/>
                <a:cs typeface="Old Standard TT"/>
                <a:sym typeface="Old Standard TT"/>
              </a:rPr>
              <a:t>Specialist</a:t>
            </a:r>
            <a:r>
              <a:rPr lang="en" sz="2000">
                <a:solidFill>
                  <a:srgbClr val="FFFFFF"/>
                </a:solidFill>
                <a:latin typeface="Old Standard TT"/>
                <a:ea typeface="Old Standard TT"/>
                <a:cs typeface="Old Standard TT"/>
                <a:sym typeface="Old Standard TT"/>
              </a:rPr>
              <a:t> for 16 years.</a:t>
            </a:r>
            <a:endParaRPr sz="2000">
              <a:solidFill>
                <a:srgbClr val="FFFFFF"/>
              </a:solidFill>
              <a:latin typeface="Old Standard TT"/>
              <a:ea typeface="Old Standard TT"/>
              <a:cs typeface="Old Standard TT"/>
              <a:sym typeface="Old Standard TT"/>
            </a:endParaRPr>
          </a:p>
          <a:p>
            <a:pPr indent="0" lvl="0" marL="0" rtl="0" algn="l">
              <a:spcBef>
                <a:spcPts val="0"/>
              </a:spcBef>
              <a:spcAft>
                <a:spcPts val="0"/>
              </a:spcAft>
              <a:buNone/>
            </a:pPr>
            <a:r>
              <a:t/>
            </a:r>
            <a:endParaRPr sz="2000">
              <a:solidFill>
                <a:srgbClr val="FFFFFF"/>
              </a:solidFill>
              <a:latin typeface="Old Standard TT"/>
              <a:ea typeface="Old Standard TT"/>
              <a:cs typeface="Old Standard TT"/>
              <a:sym typeface="Old Standard TT"/>
            </a:endParaRPr>
          </a:p>
          <a:p>
            <a:pPr indent="0" lvl="0" marL="0" rtl="0" algn="l">
              <a:spcBef>
                <a:spcPts val="0"/>
              </a:spcBef>
              <a:spcAft>
                <a:spcPts val="0"/>
              </a:spcAft>
              <a:buNone/>
            </a:pPr>
            <a:r>
              <a:t/>
            </a:r>
            <a:endParaRPr sz="2000">
              <a:solidFill>
                <a:srgbClr val="FFFFFF"/>
              </a:solidFill>
              <a:latin typeface="Old Standard TT"/>
              <a:ea typeface="Old Standard TT"/>
              <a:cs typeface="Old Standard TT"/>
              <a:sym typeface="Old Standard TT"/>
            </a:endParaRPr>
          </a:p>
        </p:txBody>
      </p:sp>
      <p:pic>
        <p:nvPicPr>
          <p:cNvPr id="67" name="Google Shape;67;p14"/>
          <p:cNvPicPr preferRelativeResize="0"/>
          <p:nvPr/>
        </p:nvPicPr>
        <p:blipFill rotWithShape="1">
          <a:blip r:embed="rId3">
            <a:alphaModFix/>
          </a:blip>
          <a:srcRect b="-44290" l="3800" r="-3799" t="-3442"/>
          <a:stretch/>
        </p:blipFill>
        <p:spPr>
          <a:xfrm>
            <a:off x="5666275" y="615575"/>
            <a:ext cx="3271977" cy="4469427"/>
          </a:xfrm>
          <a:prstGeom prst="rect">
            <a:avLst/>
          </a:prstGeom>
          <a:noFill/>
          <a:ln>
            <a:noFill/>
          </a:ln>
        </p:spPr>
      </p:pic>
      <p:sp>
        <p:nvSpPr>
          <p:cNvPr id="68" name="Google Shape;68;p14"/>
          <p:cNvSpPr txBox="1"/>
          <p:nvPr/>
        </p:nvSpPr>
        <p:spPr>
          <a:xfrm>
            <a:off x="6265225" y="3967050"/>
            <a:ext cx="2530800" cy="7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ld Standard TT"/>
                <a:ea typeface="Old Standard TT"/>
                <a:cs typeface="Old Standard TT"/>
                <a:sym typeface="Old Standard TT"/>
              </a:rPr>
              <a:t>This is my family. Mr. Saad,our son Brian,his wife Ashley and Colby.</a:t>
            </a:r>
            <a:endParaRPr>
              <a:solidFill>
                <a:srgbClr val="FFFFFF"/>
              </a:solidFill>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512700" y="429750"/>
            <a:ext cx="5906700" cy="433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700"/>
              <a:t>Mrs. Bergeron</a:t>
            </a:r>
            <a:endParaRPr sz="5700"/>
          </a:p>
        </p:txBody>
      </p:sp>
      <p:pic>
        <p:nvPicPr>
          <p:cNvPr id="74" name="Google Shape;74;p15"/>
          <p:cNvPicPr preferRelativeResize="0"/>
          <p:nvPr/>
        </p:nvPicPr>
        <p:blipFill rotWithShape="1">
          <a:blip r:embed="rId3">
            <a:alphaModFix/>
          </a:blip>
          <a:srcRect b="16267" l="0" r="24528" t="28228"/>
          <a:stretch/>
        </p:blipFill>
        <p:spPr>
          <a:xfrm rot="-5400000">
            <a:off x="5908972" y="2068151"/>
            <a:ext cx="3518527" cy="1880121"/>
          </a:xfrm>
          <a:prstGeom prst="rect">
            <a:avLst/>
          </a:prstGeom>
          <a:noFill/>
          <a:ln>
            <a:noFill/>
          </a:ln>
        </p:spPr>
      </p:pic>
      <p:sp>
        <p:nvSpPr>
          <p:cNvPr id="75" name="Google Shape;75;p15"/>
          <p:cNvSpPr txBox="1"/>
          <p:nvPr/>
        </p:nvSpPr>
        <p:spPr>
          <a:xfrm>
            <a:off x="846050" y="765475"/>
            <a:ext cx="5721000" cy="30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latin typeface="Old Standard TT"/>
                <a:ea typeface="Old Standard TT"/>
                <a:cs typeface="Old Standard TT"/>
                <a:sym typeface="Old Standard TT"/>
              </a:rPr>
              <a:t>Once upon a time there was a little girl who dreamed of being a teacher.  She loved to read to her stuffed animals and write in her journals.  With hard work and support from people who believed in her, that little girl eventually graduated high school and then college.  In 2003, her dream became a reality and now she shares her passion of reading and writing with the students she teaches.  She is teaching happily ever after at SWIS and can’t wait to work with you!  </a:t>
            </a:r>
            <a:endParaRPr sz="1700">
              <a:solidFill>
                <a:srgbClr val="FFFFFF"/>
              </a:solidFill>
              <a:latin typeface="Old Standard TT"/>
              <a:ea typeface="Old Standard TT"/>
              <a:cs typeface="Old Standard TT"/>
              <a:sym typeface="Old Standard TT"/>
            </a:endParaRPr>
          </a:p>
          <a:p>
            <a:pPr indent="0" lvl="0" marL="0" rtl="0" algn="l">
              <a:spcBef>
                <a:spcPts val="0"/>
              </a:spcBef>
              <a:spcAft>
                <a:spcPts val="0"/>
              </a:spcAft>
              <a:buNone/>
            </a:pPr>
            <a:r>
              <a:t/>
            </a:r>
            <a:endParaRPr sz="1700">
              <a:solidFill>
                <a:srgbClr val="FFFFFF"/>
              </a:solidFill>
              <a:latin typeface="Old Standard TT"/>
              <a:ea typeface="Old Standard TT"/>
              <a:cs typeface="Old Standard TT"/>
              <a:sym typeface="Old Standard TT"/>
            </a:endParaRPr>
          </a:p>
          <a:p>
            <a:pPr indent="0" lvl="0" marL="0" rtl="0" algn="l">
              <a:spcBef>
                <a:spcPts val="0"/>
              </a:spcBef>
              <a:spcAft>
                <a:spcPts val="0"/>
              </a:spcAft>
              <a:buNone/>
            </a:pPr>
            <a:r>
              <a:rPr lang="en" sz="1700">
                <a:solidFill>
                  <a:srgbClr val="FFFFFF"/>
                </a:solidFill>
                <a:latin typeface="Old Standard TT"/>
                <a:ea typeface="Old Standard TT"/>
                <a:cs typeface="Old Standard TT"/>
                <a:sym typeface="Old Standard TT"/>
              </a:rPr>
              <a:t>That little girl was me,</a:t>
            </a:r>
            <a:endParaRPr sz="1700">
              <a:solidFill>
                <a:srgbClr val="FFFFFF"/>
              </a:solidFill>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265500" y="1382350"/>
            <a:ext cx="4045200" cy="81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Role:</a:t>
            </a:r>
            <a:endParaRPr/>
          </a:p>
        </p:txBody>
      </p:sp>
      <p:sp>
        <p:nvSpPr>
          <p:cNvPr id="81" name="Google Shape;81;p16"/>
          <p:cNvSpPr txBox="1"/>
          <p:nvPr>
            <p:ph idx="1" type="subTitle"/>
          </p:nvPr>
        </p:nvSpPr>
        <p:spPr>
          <a:xfrm>
            <a:off x="265500" y="2303050"/>
            <a:ext cx="4045200" cy="1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help all students become independent readers, writers and thinkers.</a:t>
            </a:r>
            <a:endParaRPr/>
          </a:p>
        </p:txBody>
      </p:sp>
      <p:sp>
        <p:nvSpPr>
          <p:cNvPr id="82" name="Google Shape;82;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Administer reading assessments to collect data to inform instruction.</a:t>
            </a:r>
            <a:endParaRPr/>
          </a:p>
          <a:p>
            <a:pPr indent="-342900" lvl="0" marL="457200" rtl="0" algn="l">
              <a:spcBef>
                <a:spcPts val="1600"/>
              </a:spcBef>
              <a:spcAft>
                <a:spcPts val="0"/>
              </a:spcAft>
              <a:buSzPts val="1800"/>
              <a:buChar char="●"/>
            </a:pPr>
            <a:r>
              <a:rPr lang="en"/>
              <a:t>Provide reading/writing support in classrooms</a:t>
            </a:r>
            <a:endParaRPr/>
          </a:p>
          <a:p>
            <a:pPr indent="-342900" lvl="0" marL="457200" rtl="0" algn="l">
              <a:spcBef>
                <a:spcPts val="1600"/>
              </a:spcBef>
              <a:spcAft>
                <a:spcPts val="1600"/>
              </a:spcAft>
              <a:buSzPts val="1800"/>
              <a:buChar char="●"/>
            </a:pPr>
            <a:r>
              <a:rPr lang="en"/>
              <a:t>Determine appropriate interventions to address weaknesses/strengths in reading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Benchmark Assessments Administered</a:t>
            </a:r>
            <a:r>
              <a:rPr lang="en"/>
              <a:t>:</a:t>
            </a:r>
            <a:endParaRPr/>
          </a:p>
        </p:txBody>
      </p:sp>
      <p:sp>
        <p:nvSpPr>
          <p:cNvPr id="88" name="Google Shape;88;p17"/>
          <p:cNvSpPr txBox="1"/>
          <p:nvPr>
            <p:ph idx="1" type="body"/>
          </p:nvPr>
        </p:nvSpPr>
        <p:spPr>
          <a:xfrm>
            <a:off x="311700" y="1217725"/>
            <a:ext cx="8439900" cy="3397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Dynamic Indicators of Basic Early Literacy Skills (DIBELS)</a:t>
            </a:r>
            <a:endParaRPr sz="1900"/>
          </a:p>
          <a:p>
            <a:pPr indent="-349250" lvl="1" marL="914400" rtl="0" algn="l">
              <a:spcBef>
                <a:spcPts val="0"/>
              </a:spcBef>
              <a:spcAft>
                <a:spcPts val="0"/>
              </a:spcAft>
              <a:buSzPts val="1900"/>
              <a:buChar char="-"/>
            </a:pPr>
            <a:r>
              <a:rPr lang="en" sz="1900"/>
              <a:t>Nonsense Word Reading (CLS and WWR) -</a:t>
            </a:r>
            <a:r>
              <a:rPr b="1" lang="en" sz="1900"/>
              <a:t>grade 3 only</a:t>
            </a:r>
            <a:endParaRPr b="1" sz="1900"/>
          </a:p>
          <a:p>
            <a:pPr indent="-349250" lvl="1" marL="914400" rtl="0" algn="l">
              <a:spcBef>
                <a:spcPts val="0"/>
              </a:spcBef>
              <a:spcAft>
                <a:spcPts val="0"/>
              </a:spcAft>
              <a:buSzPts val="1900"/>
              <a:buChar char="-"/>
            </a:pPr>
            <a:r>
              <a:rPr lang="en" sz="1900"/>
              <a:t>Word Reading Fluency - </a:t>
            </a:r>
            <a:r>
              <a:rPr b="1" lang="en" sz="1900"/>
              <a:t>grade 3 only</a:t>
            </a:r>
            <a:endParaRPr b="1" sz="1900"/>
          </a:p>
          <a:p>
            <a:pPr indent="-349250" lvl="1" marL="914400" rtl="0" algn="l">
              <a:spcBef>
                <a:spcPts val="0"/>
              </a:spcBef>
              <a:spcAft>
                <a:spcPts val="0"/>
              </a:spcAft>
              <a:buSzPts val="1900"/>
              <a:buChar char="-"/>
            </a:pPr>
            <a:r>
              <a:rPr lang="en" sz="1900"/>
              <a:t>Oral Reading Fluency (WPM/Accuracy)- </a:t>
            </a:r>
            <a:r>
              <a:rPr b="1" lang="en" sz="1900"/>
              <a:t>grades 3, 4 and 5</a:t>
            </a:r>
            <a:endParaRPr sz="1900"/>
          </a:p>
          <a:p>
            <a:pPr indent="-349250" lvl="0" marL="457200" rtl="0" algn="l">
              <a:spcBef>
                <a:spcPts val="0"/>
              </a:spcBef>
              <a:spcAft>
                <a:spcPts val="0"/>
              </a:spcAft>
              <a:buSzPts val="1900"/>
              <a:buChar char="●"/>
            </a:pPr>
            <a:r>
              <a:rPr lang="en" sz="1900"/>
              <a:t>KeyPhonics Screener</a:t>
            </a:r>
            <a:endParaRPr sz="1900"/>
          </a:p>
          <a:p>
            <a:pPr indent="-349250" lvl="0" marL="457200" rtl="0" algn="l">
              <a:spcBef>
                <a:spcPts val="0"/>
              </a:spcBef>
              <a:spcAft>
                <a:spcPts val="0"/>
              </a:spcAft>
              <a:buSzPts val="1900"/>
              <a:buChar char="●"/>
            </a:pPr>
            <a:r>
              <a:rPr lang="en" sz="1900"/>
              <a:t>i-Ready Diagnostic Test</a:t>
            </a:r>
            <a:endParaRPr sz="1900"/>
          </a:p>
          <a:p>
            <a:pPr indent="-349250" lvl="1" marL="914400" rtl="0" algn="l">
              <a:spcBef>
                <a:spcPts val="0"/>
              </a:spcBef>
              <a:spcAft>
                <a:spcPts val="0"/>
              </a:spcAft>
              <a:buSzPts val="1900"/>
              <a:buChar char="○"/>
            </a:pPr>
            <a:r>
              <a:rPr lang="en" sz="1900"/>
              <a:t>Phonemic Awareness</a:t>
            </a:r>
            <a:endParaRPr sz="1900"/>
          </a:p>
          <a:p>
            <a:pPr indent="-349250" lvl="1" marL="914400" rtl="0" algn="l">
              <a:spcBef>
                <a:spcPts val="0"/>
              </a:spcBef>
              <a:spcAft>
                <a:spcPts val="0"/>
              </a:spcAft>
              <a:buSzPts val="1900"/>
              <a:buChar char="○"/>
            </a:pPr>
            <a:r>
              <a:rPr lang="en" sz="1900"/>
              <a:t>Phonics</a:t>
            </a:r>
            <a:endParaRPr sz="1900"/>
          </a:p>
          <a:p>
            <a:pPr indent="-349250" lvl="1" marL="914400" rtl="0" algn="l">
              <a:spcBef>
                <a:spcPts val="0"/>
              </a:spcBef>
              <a:spcAft>
                <a:spcPts val="0"/>
              </a:spcAft>
              <a:buSzPts val="1900"/>
              <a:buChar char="○"/>
            </a:pPr>
            <a:r>
              <a:rPr lang="en" sz="1900"/>
              <a:t>Vocabulary</a:t>
            </a:r>
            <a:endParaRPr sz="1900"/>
          </a:p>
          <a:p>
            <a:pPr indent="-349250" lvl="1" marL="914400" rtl="0" algn="l">
              <a:spcBef>
                <a:spcPts val="0"/>
              </a:spcBef>
              <a:spcAft>
                <a:spcPts val="0"/>
              </a:spcAft>
              <a:buSzPts val="1900"/>
              <a:buChar char="○"/>
            </a:pPr>
            <a:r>
              <a:rPr lang="en" sz="1900"/>
              <a:t>Comprehension Literature and Informational</a:t>
            </a:r>
            <a:endParaRPr sz="1900"/>
          </a:p>
          <a:p>
            <a:pPr indent="0" lvl="0" marL="457200" rtl="0" algn="l">
              <a:spcBef>
                <a:spcPts val="1600"/>
              </a:spcBef>
              <a:spcAft>
                <a:spcPts val="1600"/>
              </a:spcAft>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11700" y="522025"/>
            <a:ext cx="8520600" cy="40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By the End of Third Grade, Students Can:</a:t>
            </a:r>
            <a:endParaRPr b="1" sz="2500"/>
          </a:p>
          <a:p>
            <a:pPr indent="0" lvl="0" marL="0" rtl="0" algn="l">
              <a:spcBef>
                <a:spcPts val="1600"/>
              </a:spcBef>
              <a:spcAft>
                <a:spcPts val="1600"/>
              </a:spcAft>
              <a:buNone/>
            </a:pPr>
            <a:r>
              <a:rPr b="1" lang="en" sz="2500" u="sng">
                <a:solidFill>
                  <a:schemeClr val="hlink"/>
                </a:solidFill>
                <a:hlinkClick r:id="rId3"/>
              </a:rPr>
              <a:t>https://drive.google.com/file/d/1uya8xh3JZ8twXEsy5Vtk8L31bTagG8dL/view?usp=sharing</a:t>
            </a:r>
            <a:endParaRPr b="1" sz="2500"/>
          </a:p>
        </p:txBody>
      </p:sp>
      <p:sp>
        <p:nvSpPr>
          <p:cNvPr id="94" name="Google Shape;94;p18"/>
          <p:cNvSpPr txBox="1"/>
          <p:nvPr>
            <p:ph idx="2" type="body"/>
          </p:nvPr>
        </p:nvSpPr>
        <p:spPr>
          <a:xfrm>
            <a:off x="6893825" y="3377825"/>
            <a:ext cx="1938600" cy="1191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5700"/>
              <a:t>3</a:t>
            </a:r>
            <a:endParaRPr sz="5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2500"/>
              <a:t>By the End of Fourth Grade, Students Can</a:t>
            </a:r>
            <a:r>
              <a:rPr b="1" lang="en" sz="2500"/>
              <a:t>:</a:t>
            </a:r>
            <a:endParaRPr/>
          </a:p>
        </p:txBody>
      </p:sp>
      <p:sp>
        <p:nvSpPr>
          <p:cNvPr id="100" name="Google Shape;100;p19"/>
          <p:cNvSpPr txBox="1"/>
          <p:nvPr>
            <p:ph idx="1" type="body"/>
          </p:nvPr>
        </p:nvSpPr>
        <p:spPr>
          <a:xfrm>
            <a:off x="311700" y="1171675"/>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500" u="sng">
                <a:solidFill>
                  <a:schemeClr val="hlink"/>
                </a:solidFill>
                <a:hlinkClick r:id="rId3"/>
              </a:rPr>
              <a:t>https://drive.google.com/file/d/1uwyZ6CP1ex8rbjHt2e62HIL2sudXEVCe/view?usp=sharing</a:t>
            </a:r>
            <a:endParaRPr sz="2500"/>
          </a:p>
        </p:txBody>
      </p:sp>
      <p:sp>
        <p:nvSpPr>
          <p:cNvPr id="101" name="Google Shape;101;p19"/>
          <p:cNvSpPr txBox="1"/>
          <p:nvPr>
            <p:ph idx="2" type="body"/>
          </p:nvPr>
        </p:nvSpPr>
        <p:spPr>
          <a:xfrm>
            <a:off x="6832400" y="2871150"/>
            <a:ext cx="1999800" cy="169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7200"/>
              <a:t>4</a:t>
            </a:r>
            <a:endParaRPr sz="7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2500"/>
              <a:t>By the End of Fifth Grade, Students Can</a:t>
            </a:r>
            <a:r>
              <a:rPr b="1" lang="en" sz="2500"/>
              <a:t>:</a:t>
            </a:r>
            <a:endParaRPr/>
          </a:p>
        </p:txBody>
      </p:sp>
      <p:sp>
        <p:nvSpPr>
          <p:cNvPr id="107" name="Google Shape;107;p20"/>
          <p:cNvSpPr txBox="1"/>
          <p:nvPr>
            <p:ph idx="1" type="body"/>
          </p:nvPr>
        </p:nvSpPr>
        <p:spPr>
          <a:xfrm>
            <a:off x="311700" y="1171675"/>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500" u="sng">
                <a:solidFill>
                  <a:schemeClr val="hlink"/>
                </a:solidFill>
                <a:hlinkClick r:id="rId3"/>
              </a:rPr>
              <a:t>https://drive.google.com/file/d/1utFpMle44tSI7gbc-wW0aLLu0PmfA0Mk/view?usp=sharing</a:t>
            </a:r>
            <a:endParaRPr sz="2500"/>
          </a:p>
        </p:txBody>
      </p:sp>
      <p:sp>
        <p:nvSpPr>
          <p:cNvPr id="108" name="Google Shape;108;p20"/>
          <p:cNvSpPr txBox="1"/>
          <p:nvPr>
            <p:ph idx="2" type="body"/>
          </p:nvPr>
        </p:nvSpPr>
        <p:spPr>
          <a:xfrm>
            <a:off x="6832400" y="2917200"/>
            <a:ext cx="1999800" cy="1651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8100"/>
              <a:t>5</a:t>
            </a:r>
            <a:endParaRPr sz="8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How you can Help your Child as a Reader:</a:t>
            </a:r>
            <a:endParaRPr b="1"/>
          </a:p>
        </p:txBody>
      </p:sp>
      <p:sp>
        <p:nvSpPr>
          <p:cNvPr id="114" name="Google Shape;114;p21"/>
          <p:cNvSpPr txBox="1"/>
          <p:nvPr>
            <p:ph idx="1" type="body"/>
          </p:nvPr>
        </p:nvSpPr>
        <p:spPr>
          <a:xfrm>
            <a:off x="311700" y="1171675"/>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*Reading a book aloud to your child that is above their reading level helps improve the child’s listening comprehension and builds vocabulary.</a:t>
            </a:r>
            <a:endParaRPr/>
          </a:p>
          <a:p>
            <a:pPr indent="0" lvl="0" marL="0" rtl="0" algn="l">
              <a:spcBef>
                <a:spcPts val="1600"/>
              </a:spcBef>
              <a:spcAft>
                <a:spcPts val="0"/>
              </a:spcAft>
              <a:buNone/>
            </a:pPr>
            <a:r>
              <a:rPr lang="en"/>
              <a:t>*Asking your child about the book they are reading and discussing it in a natural way with them will encourage them to share their thinking about reading.</a:t>
            </a:r>
            <a:endParaRPr/>
          </a:p>
          <a:p>
            <a:pPr indent="0" lvl="0" marL="0" rtl="0" algn="l">
              <a:spcBef>
                <a:spcPts val="1600"/>
              </a:spcBef>
              <a:spcAft>
                <a:spcPts val="0"/>
              </a:spcAft>
              <a:buNone/>
            </a:pPr>
            <a:r>
              <a:rPr lang="en"/>
              <a:t>*Taking turns sharing the reading responsibility with your child will help support fluency.  </a:t>
            </a:r>
            <a:endParaRPr/>
          </a:p>
          <a:p>
            <a:pPr indent="0" lvl="0" marL="0" rtl="0" algn="l">
              <a:spcBef>
                <a:spcPts val="1600"/>
              </a:spcBef>
              <a:spcAft>
                <a:spcPts val="0"/>
              </a:spcAft>
              <a:buNone/>
            </a:pPr>
            <a:r>
              <a:rPr lang="en"/>
              <a:t>*Encouraging your child to do their best on the i-Ready assessment will help your child’s teacher get an accurate picture of where they are as a reader.  i-Ready lessons are determined based on their performance on this assessment.</a:t>
            </a:r>
            <a:endParaRPr/>
          </a:p>
          <a:p>
            <a:pPr indent="0" lvl="0" marL="0" rtl="0" algn="l">
              <a:spcBef>
                <a:spcPts val="1600"/>
              </a:spcBef>
              <a:spcAft>
                <a:spcPts val="0"/>
              </a:spcAft>
              <a:buNone/>
            </a:pPr>
            <a:r>
              <a:rPr lang="en"/>
              <a:t>*Encourage your child to complete i-Ready lessons that focus on areas of weakness.</a:t>
            </a:r>
            <a:endParaRPr/>
          </a:p>
          <a:p>
            <a:pPr indent="0" lvl="0" marL="0" rtl="0" algn="l">
              <a:spcBef>
                <a:spcPts val="1600"/>
              </a:spcBef>
              <a:spcAft>
                <a:spcPts val="1600"/>
              </a:spcAft>
              <a:buNone/>
            </a:pPr>
            <a:r>
              <a:t/>
            </a:r>
            <a:endParaRPr/>
          </a:p>
        </p:txBody>
      </p:sp>
      <p:sp>
        <p:nvSpPr>
          <p:cNvPr id="115" name="Google Shape;115;p21"/>
          <p:cNvSpPr txBox="1"/>
          <p:nvPr>
            <p:ph idx="2" type="body"/>
          </p:nvPr>
        </p:nvSpPr>
        <p:spPr>
          <a:xfrm>
            <a:off x="7815050" y="3700250"/>
            <a:ext cx="1017300" cy="868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