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rimo"/>
      <p:regular r:id="rId14"/>
      <p:bold r:id="rId15"/>
      <p:italic r:id="rId16"/>
      <p:boldItalic r:id="rId17"/>
    </p:embeddedFont>
    <p:embeddedFont>
      <p:font typeface="Snowburst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mo-bold.fntdata"/><Relationship Id="rId14" Type="http://schemas.openxmlformats.org/officeDocument/2006/relationships/font" Target="fonts/Arimo-regular.fntdata"/><Relationship Id="rId17" Type="http://schemas.openxmlformats.org/officeDocument/2006/relationships/font" Target="fonts/Arimo-boldItalic.fntdata"/><Relationship Id="rId16" Type="http://schemas.openxmlformats.org/officeDocument/2006/relationships/font" Target="fonts/Arimo-italic.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nowburstOn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c892ec4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c892ec4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Paula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c892ec48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c892ec48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c892ec48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c892ec48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Brady and Kate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9a0328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9a0328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Adrienne and Fiona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892ec48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892ec48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a420d80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a420d80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ca420d80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ca420d80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Melinda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a420d8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a420d8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583342"/>
            <a:ext cx="7772400" cy="1159856"/>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685800" y="2840054"/>
            <a:ext cx="7772400" cy="784738"/>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 name="Google Shape;16;p3"/>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Google Shape;19;p4"/>
          <p:cNvSpPr txBox="1"/>
          <p:nvPr>
            <p:ph idx="1" type="body"/>
          </p:nvPr>
        </p:nvSpPr>
        <p:spPr>
          <a:xfrm>
            <a:off x="457200"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Google Shape;20;p4"/>
          <p:cNvSpPr txBox="1"/>
          <p:nvPr>
            <p:ph idx="2" type="body"/>
          </p:nvPr>
        </p:nvSpPr>
        <p:spPr>
          <a:xfrm>
            <a:off x="4692274"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Google Shape;21;p4"/>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4406309"/>
            <a:ext cx="8229600" cy="51952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27" name="Google Shape;27;p6"/>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7"/>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681"/>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556791" y="4749851"/>
            <a:ext cx="548700" cy="393525"/>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p8"/>
          <p:cNvPicPr preferRelativeResize="0"/>
          <p:nvPr/>
        </p:nvPicPr>
        <p:blipFill>
          <a:blip r:embed="rId3">
            <a:alphaModFix/>
          </a:blip>
          <a:stretch>
            <a:fillRect/>
          </a:stretch>
        </p:blipFill>
        <p:spPr>
          <a:xfrm>
            <a:off x="0" y="0"/>
            <a:ext cx="9144000" cy="5143500"/>
          </a:xfrm>
          <a:prstGeom prst="rect">
            <a:avLst/>
          </a:prstGeom>
          <a:noFill/>
          <a:ln>
            <a:noFill/>
          </a:ln>
        </p:spPr>
      </p:pic>
      <p:sp>
        <p:nvSpPr>
          <p:cNvPr id="35" name="Google Shape;35;p8"/>
          <p:cNvSpPr txBox="1"/>
          <p:nvPr/>
        </p:nvSpPr>
        <p:spPr>
          <a:xfrm>
            <a:off x="2342225" y="659125"/>
            <a:ext cx="6779400" cy="79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latin typeface="Georgia"/>
                <a:ea typeface="Georgia"/>
                <a:cs typeface="Georgia"/>
                <a:sym typeface="Georgia"/>
              </a:rPr>
              <a:t>Welcome Parents</a:t>
            </a:r>
            <a:endParaRPr sz="3600">
              <a:latin typeface="Georgia"/>
              <a:ea typeface="Georgia"/>
              <a:cs typeface="Georgia"/>
              <a:sym typeface="Georgia"/>
            </a:endParaRPr>
          </a:p>
          <a:p>
            <a:pPr indent="0" lvl="0" marL="0" rtl="0" algn="ctr">
              <a:spcBef>
                <a:spcPts val="0"/>
              </a:spcBef>
              <a:spcAft>
                <a:spcPts val="0"/>
              </a:spcAft>
              <a:buNone/>
            </a:pPr>
            <a:r>
              <a:rPr lang="en" sz="3600">
                <a:latin typeface="Georgia"/>
                <a:ea typeface="Georgia"/>
                <a:cs typeface="Georgia"/>
                <a:sym typeface="Georgia"/>
              </a:rPr>
              <a:t>to our </a:t>
            </a:r>
            <a:endParaRPr sz="3600">
              <a:latin typeface="Georgia"/>
              <a:ea typeface="Georgia"/>
              <a:cs typeface="Georgia"/>
              <a:sym typeface="Georgia"/>
            </a:endParaRPr>
          </a:p>
          <a:p>
            <a:pPr indent="0" lvl="0" marL="0" rtl="0" algn="ctr">
              <a:spcBef>
                <a:spcPts val="0"/>
              </a:spcBef>
              <a:spcAft>
                <a:spcPts val="0"/>
              </a:spcAft>
              <a:buNone/>
            </a:pPr>
            <a:r>
              <a:rPr lang="en" sz="3600">
                <a:latin typeface="Georgia"/>
                <a:ea typeface="Georgia"/>
                <a:cs typeface="Georgia"/>
                <a:sym typeface="Georgia"/>
              </a:rPr>
              <a:t>4th Grade Curriculum Night</a:t>
            </a:r>
            <a:endParaRPr sz="36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nvSpPr>
        <p:spPr>
          <a:xfrm>
            <a:off x="1508150" y="990425"/>
            <a:ext cx="6753000" cy="406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Comic Sans MS"/>
                <a:ea typeface="Comic Sans MS"/>
                <a:cs typeface="Comic Sans MS"/>
                <a:sym typeface="Comic Sans MS"/>
              </a:rPr>
              <a:t>Go Math!</a:t>
            </a:r>
            <a:endParaRPr sz="3000">
              <a:latin typeface="Comic Sans MS"/>
              <a:ea typeface="Comic Sans MS"/>
              <a:cs typeface="Comic Sans MS"/>
              <a:sym typeface="Comic Sans MS"/>
            </a:endParaRPr>
          </a:p>
          <a:p>
            <a:pPr indent="0" lvl="0" marL="0" rtl="0" algn="ctr">
              <a:spcBef>
                <a:spcPts val="0"/>
              </a:spcBef>
              <a:spcAft>
                <a:spcPts val="0"/>
              </a:spcAft>
              <a:buNone/>
            </a:pPr>
            <a:r>
              <a:rPr lang="en" sz="3000">
                <a:latin typeface="Comic Sans MS"/>
                <a:ea typeface="Comic Sans MS"/>
                <a:cs typeface="Comic Sans MS"/>
                <a:sym typeface="Comic Sans MS"/>
              </a:rPr>
              <a:t>Al</a:t>
            </a:r>
            <a:endParaRPr sz="3000">
              <a:latin typeface="Comic Sans MS"/>
              <a:ea typeface="Comic Sans MS"/>
              <a:cs typeface="Comic Sans MS"/>
              <a:sym typeface="Comic Sans MS"/>
            </a:endParaRPr>
          </a:p>
          <a:p>
            <a:pPr indent="0" lvl="0" marL="0" rtl="0" algn="ctr">
              <a:spcBef>
                <a:spcPts val="0"/>
              </a:spcBef>
              <a:spcAft>
                <a:spcPts val="0"/>
              </a:spcAft>
              <a:buNone/>
            </a:pPr>
            <a:r>
              <a:t/>
            </a:r>
            <a:endParaRPr sz="3000">
              <a:latin typeface="Comic Sans MS"/>
              <a:ea typeface="Comic Sans MS"/>
              <a:cs typeface="Comic Sans MS"/>
              <a:sym typeface="Comic Sans MS"/>
            </a:endParaRPr>
          </a:p>
        </p:txBody>
      </p:sp>
      <p:pic>
        <p:nvPicPr>
          <p:cNvPr descr="School, Chalkboard, Math," id="41" name="Google Shape;41;p9"/>
          <p:cNvPicPr preferRelativeResize="0"/>
          <p:nvPr/>
        </p:nvPicPr>
        <p:blipFill>
          <a:blip r:embed="rId3">
            <a:alphaModFix/>
          </a:blip>
          <a:stretch>
            <a:fillRect/>
          </a:stretch>
        </p:blipFill>
        <p:spPr>
          <a:xfrm>
            <a:off x="640673" y="545900"/>
            <a:ext cx="1902950" cy="2346600"/>
          </a:xfrm>
          <a:prstGeom prst="rect">
            <a:avLst/>
          </a:prstGeom>
          <a:noFill/>
          <a:ln>
            <a:noFill/>
          </a:ln>
        </p:spPr>
      </p:pic>
      <p:pic>
        <p:nvPicPr>
          <p:cNvPr id="42" name="Google Shape;42;p9"/>
          <p:cNvPicPr preferRelativeResize="0"/>
          <p:nvPr/>
        </p:nvPicPr>
        <p:blipFill rotWithShape="1">
          <a:blip r:embed="rId4">
            <a:alphaModFix/>
          </a:blip>
          <a:srcRect b="-2289" l="-4660" r="4659" t="2290"/>
          <a:stretch/>
        </p:blipFill>
        <p:spPr>
          <a:xfrm>
            <a:off x="-470100" y="-90175"/>
            <a:ext cx="9658174" cy="5309150"/>
          </a:xfrm>
          <a:prstGeom prst="rect">
            <a:avLst/>
          </a:prstGeom>
          <a:noFill/>
          <a:ln>
            <a:noFill/>
          </a:ln>
        </p:spPr>
      </p:pic>
      <p:sp>
        <p:nvSpPr>
          <p:cNvPr id="43" name="Google Shape;43;p9"/>
          <p:cNvSpPr txBox="1"/>
          <p:nvPr/>
        </p:nvSpPr>
        <p:spPr>
          <a:xfrm>
            <a:off x="1720350" y="256925"/>
            <a:ext cx="5703300" cy="41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Georgia"/>
                <a:ea typeface="Georgia"/>
                <a:cs typeface="Georgia"/>
                <a:sym typeface="Georgia"/>
              </a:rPr>
              <a:t>Go Math!</a:t>
            </a:r>
            <a:endParaRPr b="1" sz="1800">
              <a:latin typeface="Georgia"/>
              <a:ea typeface="Georgia"/>
              <a:cs typeface="Georgia"/>
              <a:sym typeface="Georgia"/>
            </a:endParaRPr>
          </a:p>
          <a:p>
            <a:pPr indent="0" lvl="0" marL="0" rtl="0" algn="ctr">
              <a:spcBef>
                <a:spcPts val="0"/>
              </a:spcBef>
              <a:spcAft>
                <a:spcPts val="0"/>
              </a:spcAft>
              <a:buNone/>
            </a:pPr>
            <a:r>
              <a:t/>
            </a:r>
            <a:endParaRPr b="1" sz="1800">
              <a:latin typeface="Georgia"/>
              <a:ea typeface="Georgia"/>
              <a:cs typeface="Georgia"/>
              <a:sym typeface="Georgia"/>
            </a:endParaRPr>
          </a:p>
          <a:p>
            <a:pPr indent="0" lvl="0" marL="0" rtl="0" algn="ctr">
              <a:spcBef>
                <a:spcPts val="0"/>
              </a:spcBef>
              <a:spcAft>
                <a:spcPts val="0"/>
              </a:spcAft>
              <a:buNone/>
            </a:pPr>
            <a:r>
              <a:rPr b="1" lang="en" sz="1800">
                <a:latin typeface="Georgia"/>
                <a:ea typeface="Georgia"/>
                <a:cs typeface="Georgia"/>
                <a:sym typeface="Georgia"/>
              </a:rPr>
              <a:t>Aligned to the Common Core</a:t>
            </a:r>
            <a:endParaRPr b="1" sz="1800">
              <a:latin typeface="Georgia"/>
              <a:ea typeface="Georgia"/>
              <a:cs typeface="Georgia"/>
              <a:sym typeface="Georgia"/>
            </a:endParaRPr>
          </a:p>
          <a:p>
            <a:pPr indent="0" lvl="0" marL="0" rtl="0" algn="l">
              <a:spcBef>
                <a:spcPts val="0"/>
              </a:spcBef>
              <a:spcAft>
                <a:spcPts val="0"/>
              </a:spcAft>
              <a:buNone/>
            </a:pPr>
            <a:r>
              <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Place Value, Addition, and Subtraction to One Million</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Multiply by One-Digit Numbers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Multiply Two-Digit Numbers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Divide by One-Digit Numbers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Factors, Multiples, and Patterns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Fraction Equivalence and Comparison</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Add and Subtract Fractions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Multiply Fractions by Whole Numbers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Relate Fractions and Decimals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Two Dimensional Figures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Angles</a:t>
            </a:r>
            <a:endParaRPr sz="1600">
              <a:latin typeface="Georgia"/>
              <a:ea typeface="Georgia"/>
              <a:cs typeface="Georgia"/>
              <a:sym typeface="Georgia"/>
            </a:endParaRPr>
          </a:p>
          <a:p>
            <a:pPr indent="-330200" lvl="0" marL="457200" rtl="0" algn="l">
              <a:spcBef>
                <a:spcPts val="0"/>
              </a:spcBef>
              <a:spcAft>
                <a:spcPts val="0"/>
              </a:spcAft>
              <a:buSzPts val="1600"/>
              <a:buFont typeface="Georgia"/>
              <a:buChar char="●"/>
            </a:pPr>
            <a:r>
              <a:rPr lang="en" sz="1600">
                <a:latin typeface="Georgia"/>
                <a:ea typeface="Georgia"/>
                <a:cs typeface="Georgia"/>
                <a:sym typeface="Georgia"/>
              </a:rPr>
              <a:t>Relative Sizes of Metric Units</a:t>
            </a:r>
            <a:endParaRPr sz="16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p:txBody>
      </p:sp>
      <p:pic>
        <p:nvPicPr>
          <p:cNvPr descr="School, Chalkboard, Math," id="44" name="Google Shape;44;p9"/>
          <p:cNvPicPr preferRelativeResize="0"/>
          <p:nvPr/>
        </p:nvPicPr>
        <p:blipFill>
          <a:blip r:embed="rId5">
            <a:alphaModFix/>
          </a:blip>
          <a:stretch>
            <a:fillRect/>
          </a:stretch>
        </p:blipFill>
        <p:spPr>
          <a:xfrm>
            <a:off x="176323" y="3142325"/>
            <a:ext cx="1405551" cy="173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10"/>
          <p:cNvPicPr preferRelativeResize="0"/>
          <p:nvPr/>
        </p:nvPicPr>
        <p:blipFill>
          <a:blip r:embed="rId3">
            <a:alphaModFix/>
          </a:blip>
          <a:stretch>
            <a:fillRect/>
          </a:stretch>
        </p:blipFill>
        <p:spPr>
          <a:xfrm>
            <a:off x="0" y="0"/>
            <a:ext cx="9144000" cy="5143500"/>
          </a:xfrm>
          <a:prstGeom prst="rect">
            <a:avLst/>
          </a:prstGeom>
          <a:noFill/>
          <a:ln>
            <a:noFill/>
          </a:ln>
        </p:spPr>
      </p:pic>
      <p:sp>
        <p:nvSpPr>
          <p:cNvPr id="50" name="Google Shape;50;p10"/>
          <p:cNvSpPr txBox="1"/>
          <p:nvPr/>
        </p:nvSpPr>
        <p:spPr>
          <a:xfrm>
            <a:off x="972750" y="469575"/>
            <a:ext cx="7529400" cy="35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Georgia"/>
                <a:ea typeface="Georgia"/>
                <a:cs typeface="Georgia"/>
                <a:sym typeface="Georgia"/>
              </a:rPr>
              <a:t>Go Math! </a:t>
            </a:r>
            <a:endParaRPr b="1" sz="1800">
              <a:latin typeface="Georgia"/>
              <a:ea typeface="Georgia"/>
              <a:cs typeface="Georgia"/>
              <a:sym typeface="Georgia"/>
            </a:endParaRPr>
          </a:p>
          <a:p>
            <a:pPr indent="0" lvl="0" marL="0" rtl="0" algn="ctr">
              <a:spcBef>
                <a:spcPts val="0"/>
              </a:spcBef>
              <a:spcAft>
                <a:spcPts val="0"/>
              </a:spcAft>
              <a:buNone/>
            </a:pPr>
            <a:r>
              <a:t/>
            </a:r>
            <a:endParaRPr b="1" sz="1800">
              <a:latin typeface="Georgia"/>
              <a:ea typeface="Georgia"/>
              <a:cs typeface="Georgia"/>
              <a:sym typeface="Georgia"/>
            </a:endParaRPr>
          </a:p>
          <a:p>
            <a:pPr indent="0" lvl="0" marL="0" rtl="0" algn="ctr">
              <a:spcBef>
                <a:spcPts val="0"/>
              </a:spcBef>
              <a:spcAft>
                <a:spcPts val="0"/>
              </a:spcAft>
              <a:buNone/>
            </a:pPr>
            <a:r>
              <a:rPr b="1" lang="en" sz="1800">
                <a:latin typeface="Georgia"/>
                <a:ea typeface="Georgia"/>
                <a:cs typeface="Georgia"/>
                <a:sym typeface="Georgia"/>
              </a:rPr>
              <a:t>Materials</a:t>
            </a:r>
            <a:endParaRPr b="1" sz="1800">
              <a:latin typeface="Georgia"/>
              <a:ea typeface="Georgia"/>
              <a:cs typeface="Georgia"/>
              <a:sym typeface="Georgia"/>
            </a:endParaRPr>
          </a:p>
          <a:p>
            <a:pPr indent="0" lvl="0" marL="0" rtl="0" algn="ctr">
              <a:spcBef>
                <a:spcPts val="0"/>
              </a:spcBef>
              <a:spcAft>
                <a:spcPts val="0"/>
              </a:spcAft>
              <a:buNone/>
            </a:pPr>
            <a:r>
              <a:t/>
            </a:r>
            <a:endParaRPr sz="1800">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Student workbooks - classwork/homework (nightly)</a:t>
            </a:r>
            <a:endParaRPr sz="1800">
              <a:latin typeface="Georgia"/>
              <a:ea typeface="Georgia"/>
              <a:cs typeface="Georgia"/>
              <a:sym typeface="Georgia"/>
            </a:endParaRPr>
          </a:p>
          <a:p>
            <a:pPr indent="0" lvl="0" marL="0" rtl="0" algn="ctr">
              <a:spcBef>
                <a:spcPts val="0"/>
              </a:spcBef>
              <a:spcAft>
                <a:spcPts val="0"/>
              </a:spcAft>
              <a:buNone/>
            </a:pPr>
            <a:r>
              <a:t/>
            </a:r>
            <a:endParaRPr sz="1800">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Thinkcentral.com  - technology based - classwork/homework</a:t>
            </a:r>
            <a:endParaRPr sz="1800">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Classlink - directions will be sent home</a:t>
            </a:r>
            <a:endParaRPr sz="1800">
              <a:latin typeface="Georgia"/>
              <a:ea typeface="Georgia"/>
              <a:cs typeface="Georgia"/>
              <a:sym typeface="Georgia"/>
            </a:endParaRPr>
          </a:p>
          <a:p>
            <a:pPr indent="0" lvl="0" marL="0" rtl="0" algn="ctr">
              <a:spcBef>
                <a:spcPts val="0"/>
              </a:spcBef>
              <a:spcAft>
                <a:spcPts val="0"/>
              </a:spcAft>
              <a:buNone/>
            </a:pPr>
            <a:r>
              <a:t/>
            </a:r>
            <a:endParaRPr sz="1800">
              <a:latin typeface="Georgia"/>
              <a:ea typeface="Georgia"/>
              <a:cs typeface="Georgia"/>
              <a:sym typeface="Georgia"/>
            </a:endParaRPr>
          </a:p>
          <a:p>
            <a:pPr indent="0" lvl="0" marL="0" rtl="0" algn="ctr">
              <a:spcBef>
                <a:spcPts val="0"/>
              </a:spcBef>
              <a:spcAft>
                <a:spcPts val="0"/>
              </a:spcAft>
              <a:buNone/>
            </a:pPr>
            <a:r>
              <a:rPr lang="en" sz="1800">
                <a:latin typeface="Georgia"/>
                <a:ea typeface="Georgia"/>
                <a:cs typeface="Georgia"/>
                <a:sym typeface="Georgia"/>
              </a:rPr>
              <a:t>Videos, Personal Math Trainer, Mega Math, Glossary, Math Tools, and Interactive Student Book (includes homework)</a:t>
            </a:r>
            <a:endParaRPr sz="18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1"/>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1"/>
          <p:cNvSpPr txBox="1"/>
          <p:nvPr/>
        </p:nvSpPr>
        <p:spPr>
          <a:xfrm>
            <a:off x="704375" y="0"/>
            <a:ext cx="5077200" cy="44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latin typeface="Georgia"/>
              <a:ea typeface="Georgia"/>
              <a:cs typeface="Georgia"/>
              <a:sym typeface="Georgia"/>
            </a:endParaRPr>
          </a:p>
          <a:p>
            <a:pPr indent="0" lvl="0" marL="0" rtl="0" algn="l">
              <a:spcBef>
                <a:spcPts val="0"/>
              </a:spcBef>
              <a:spcAft>
                <a:spcPts val="0"/>
              </a:spcAft>
              <a:buNone/>
            </a:pPr>
            <a:r>
              <a:rPr b="1" lang="en" sz="3000">
                <a:latin typeface="Georgia"/>
                <a:ea typeface="Georgia"/>
                <a:cs typeface="Georgia"/>
                <a:sym typeface="Georgia"/>
              </a:rPr>
              <a:t>Our program is </a:t>
            </a:r>
            <a:endParaRPr b="1" sz="3000">
              <a:latin typeface="Georgia"/>
              <a:ea typeface="Georgia"/>
              <a:cs typeface="Georgia"/>
              <a:sym typeface="Georgia"/>
            </a:endParaRPr>
          </a:p>
          <a:p>
            <a:pPr indent="0" lvl="0" marL="0" rtl="0" algn="l">
              <a:spcBef>
                <a:spcPts val="0"/>
              </a:spcBef>
              <a:spcAft>
                <a:spcPts val="0"/>
              </a:spcAft>
              <a:buNone/>
            </a:pPr>
            <a:r>
              <a:rPr b="1" lang="en" sz="3000">
                <a:latin typeface="Georgia"/>
                <a:ea typeface="Georgia"/>
                <a:cs typeface="Georgia"/>
                <a:sym typeface="Georgia"/>
              </a:rPr>
              <a:t>Elevate Science</a:t>
            </a:r>
            <a:r>
              <a:rPr lang="en" sz="3000">
                <a:latin typeface="Georgia"/>
                <a:ea typeface="Georgia"/>
                <a:cs typeface="Georgia"/>
                <a:sym typeface="Georgia"/>
              </a:rPr>
              <a:t> </a:t>
            </a:r>
            <a:endParaRPr sz="30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Energy &amp; Motion </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Human Uses of Energy </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Waves and Information</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Earth’s Features </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Earth’s Natural Hazards </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The History of Planet Earth </a:t>
            </a:r>
            <a:endParaRPr sz="2400">
              <a:latin typeface="Georgia"/>
              <a:ea typeface="Georgia"/>
              <a:cs typeface="Georgia"/>
              <a:sym typeface="Georgia"/>
            </a:endParaRPr>
          </a:p>
          <a:p>
            <a:pPr indent="-381000" lvl="0" marL="457200" rtl="0" algn="l">
              <a:spcBef>
                <a:spcPts val="0"/>
              </a:spcBef>
              <a:spcAft>
                <a:spcPts val="0"/>
              </a:spcAft>
              <a:buSzPts val="2400"/>
              <a:buFont typeface="Georgia"/>
              <a:buChar char="●"/>
            </a:pPr>
            <a:r>
              <a:rPr lang="en" sz="2400">
                <a:latin typeface="Georgia"/>
                <a:ea typeface="Georgia"/>
                <a:cs typeface="Georgia"/>
                <a:sym typeface="Georgia"/>
              </a:rPr>
              <a:t>Structures and Functions </a:t>
            </a:r>
            <a:endParaRPr sz="2400">
              <a:latin typeface="Snowburst One"/>
              <a:ea typeface="Snowburst One"/>
              <a:cs typeface="Snowburst One"/>
              <a:sym typeface="Snowburst One"/>
            </a:endParaRPr>
          </a:p>
          <a:p>
            <a:pPr indent="0" lvl="0" marL="457200" rtl="0" algn="l">
              <a:spcBef>
                <a:spcPts val="0"/>
              </a:spcBef>
              <a:spcAft>
                <a:spcPts val="0"/>
              </a:spcAft>
              <a:buNone/>
            </a:pPr>
            <a:r>
              <a:t/>
            </a:r>
            <a:endParaRPr sz="2400">
              <a:latin typeface="Snowburst One"/>
              <a:ea typeface="Snowburst One"/>
              <a:cs typeface="Snowburst One"/>
              <a:sym typeface="Snowburst One"/>
            </a:endParaRPr>
          </a:p>
          <a:p>
            <a:pPr indent="0" lvl="0" marL="0" rtl="0" algn="l">
              <a:spcBef>
                <a:spcPts val="0"/>
              </a:spcBef>
              <a:spcAft>
                <a:spcPts val="0"/>
              </a:spcAft>
              <a:buNone/>
            </a:pPr>
            <a:r>
              <a:t/>
            </a:r>
            <a:endParaRPr sz="2400">
              <a:latin typeface="Snowburst One"/>
              <a:ea typeface="Snowburst One"/>
              <a:cs typeface="Snowburst One"/>
              <a:sym typeface="Snowburst One"/>
            </a:endParaRPr>
          </a:p>
          <a:p>
            <a:pPr indent="0" lvl="0" marL="457200" rtl="0" algn="l">
              <a:spcBef>
                <a:spcPts val="0"/>
              </a:spcBef>
              <a:spcAft>
                <a:spcPts val="0"/>
              </a:spcAft>
              <a:buNone/>
            </a:pPr>
            <a:r>
              <a:t/>
            </a:r>
            <a:endParaRPr sz="2400">
              <a:latin typeface="Snowburst One"/>
              <a:ea typeface="Snowburst One"/>
              <a:cs typeface="Snowburst One"/>
              <a:sym typeface="Snowburst One"/>
            </a:endParaRPr>
          </a:p>
          <a:p>
            <a:pPr indent="0" lvl="0" marL="457200" rtl="0" algn="l">
              <a:spcBef>
                <a:spcPts val="0"/>
              </a:spcBef>
              <a:spcAft>
                <a:spcPts val="0"/>
              </a:spcAft>
              <a:buNone/>
            </a:pPr>
            <a:r>
              <a:t/>
            </a:r>
            <a:endParaRPr sz="2400">
              <a:latin typeface="Snowburst One"/>
              <a:ea typeface="Snowburst One"/>
              <a:cs typeface="Snowburst One"/>
              <a:sym typeface="Snowburst One"/>
            </a:endParaRPr>
          </a:p>
          <a:p>
            <a:pPr indent="0" lvl="0" marL="457200" rtl="0" algn="l">
              <a:spcBef>
                <a:spcPts val="0"/>
              </a:spcBef>
              <a:spcAft>
                <a:spcPts val="0"/>
              </a:spcAft>
              <a:buNone/>
            </a:pPr>
            <a:r>
              <a:t/>
            </a:r>
            <a:endParaRPr sz="1800">
              <a:latin typeface="Snowburst One"/>
              <a:ea typeface="Snowburst One"/>
              <a:cs typeface="Snowburst One"/>
              <a:sym typeface="Snowburst One"/>
            </a:endParaRPr>
          </a:p>
        </p:txBody>
      </p:sp>
      <p:pic>
        <p:nvPicPr>
          <p:cNvPr id="57" name="Google Shape;57;p11"/>
          <p:cNvPicPr preferRelativeResize="0"/>
          <p:nvPr/>
        </p:nvPicPr>
        <p:blipFill>
          <a:blip r:embed="rId4">
            <a:alphaModFix/>
          </a:blip>
          <a:stretch>
            <a:fillRect/>
          </a:stretch>
        </p:blipFill>
        <p:spPr>
          <a:xfrm>
            <a:off x="5781663" y="-12"/>
            <a:ext cx="3362325" cy="136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2"/>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 name="Google Shape;63;p12"/>
          <p:cNvSpPr txBox="1"/>
          <p:nvPr>
            <p:ph type="title"/>
          </p:nvPr>
        </p:nvSpPr>
        <p:spPr>
          <a:xfrm>
            <a:off x="457200" y="2424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latin typeface="Georgia"/>
              <a:ea typeface="Georgia"/>
              <a:cs typeface="Georgia"/>
              <a:sym typeface="Georgia"/>
            </a:endParaRPr>
          </a:p>
          <a:p>
            <a:pPr indent="0" lvl="0" marL="0" rtl="0" algn="ctr">
              <a:spcBef>
                <a:spcPts val="0"/>
              </a:spcBef>
              <a:spcAft>
                <a:spcPts val="0"/>
              </a:spcAft>
              <a:buNone/>
            </a:pPr>
            <a:r>
              <a:t/>
            </a:r>
            <a:endParaRPr sz="3000">
              <a:latin typeface="Georgia"/>
              <a:ea typeface="Georgia"/>
              <a:cs typeface="Georgia"/>
              <a:sym typeface="Georgia"/>
            </a:endParaRPr>
          </a:p>
          <a:p>
            <a:pPr indent="0" lvl="0" marL="0" rtl="0" algn="ctr">
              <a:spcBef>
                <a:spcPts val="0"/>
              </a:spcBef>
              <a:spcAft>
                <a:spcPts val="0"/>
              </a:spcAft>
              <a:buNone/>
            </a:pPr>
            <a:r>
              <a:t/>
            </a:r>
            <a:endParaRPr sz="3000">
              <a:latin typeface="Georgia"/>
              <a:ea typeface="Georgia"/>
              <a:cs typeface="Georgia"/>
              <a:sym typeface="Georgia"/>
            </a:endParaRPr>
          </a:p>
          <a:p>
            <a:pPr indent="0" lvl="0" marL="0" rtl="0" algn="ctr">
              <a:spcBef>
                <a:spcPts val="0"/>
              </a:spcBef>
              <a:spcAft>
                <a:spcPts val="0"/>
              </a:spcAft>
              <a:buNone/>
            </a:pPr>
            <a:r>
              <a:rPr lang="en" sz="3000">
                <a:latin typeface="Georgia"/>
                <a:ea typeface="Georgia"/>
                <a:cs typeface="Georgia"/>
                <a:sym typeface="Georgia"/>
              </a:rPr>
              <a:t>Social Studies</a:t>
            </a:r>
            <a:endParaRPr sz="3000">
              <a:latin typeface="Georgia"/>
              <a:ea typeface="Georgia"/>
              <a:cs typeface="Georgia"/>
              <a:sym typeface="Georgia"/>
            </a:endParaRPr>
          </a:p>
        </p:txBody>
      </p:sp>
      <p:sp>
        <p:nvSpPr>
          <p:cNvPr id="64" name="Google Shape;64;p12"/>
          <p:cNvSpPr txBox="1"/>
          <p:nvPr>
            <p:ph idx="1" type="body"/>
          </p:nvPr>
        </p:nvSpPr>
        <p:spPr>
          <a:xfrm>
            <a:off x="457200" y="708900"/>
            <a:ext cx="8229600" cy="37257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Font typeface="Georgia"/>
              <a:buChar char="●"/>
            </a:pPr>
            <a:r>
              <a:rPr lang="en" sz="1800">
                <a:latin typeface="Georgia"/>
                <a:ea typeface="Georgia"/>
                <a:cs typeface="Georgia"/>
                <a:sym typeface="Georgia"/>
              </a:rPr>
              <a:t>Major Units Include:</a:t>
            </a:r>
            <a:endParaRPr sz="1800">
              <a:latin typeface="Georgia"/>
              <a:ea typeface="Georgia"/>
              <a:cs typeface="Georgia"/>
              <a:sym typeface="Georgia"/>
            </a:endParaRPr>
          </a:p>
          <a:p>
            <a:pPr indent="-342900" lvl="1" marL="914400" rtl="0" algn="l">
              <a:spcBef>
                <a:spcPts val="0"/>
              </a:spcBef>
              <a:spcAft>
                <a:spcPts val="0"/>
              </a:spcAft>
              <a:buSzPts val="1800"/>
              <a:buFont typeface="Georgia"/>
              <a:buChar char="○"/>
            </a:pPr>
            <a:r>
              <a:rPr lang="en" sz="1800">
                <a:latin typeface="Georgia"/>
                <a:ea typeface="Georgia"/>
                <a:cs typeface="Georgia"/>
                <a:sym typeface="Georgia"/>
              </a:rPr>
              <a:t>Map Skills - Reading a map, characteristics of a map, location of major oceans and continents on our Earth</a:t>
            </a:r>
            <a:endParaRPr sz="1800">
              <a:latin typeface="Georgia"/>
              <a:ea typeface="Georgia"/>
              <a:cs typeface="Georgia"/>
              <a:sym typeface="Georgia"/>
            </a:endParaRPr>
          </a:p>
          <a:p>
            <a:pPr indent="-342900" lvl="1" marL="914400" rtl="0" algn="l">
              <a:spcBef>
                <a:spcPts val="0"/>
              </a:spcBef>
              <a:spcAft>
                <a:spcPts val="0"/>
              </a:spcAft>
              <a:buSzPts val="1800"/>
              <a:buFont typeface="Georgia"/>
              <a:buChar char="○"/>
            </a:pPr>
            <a:r>
              <a:rPr lang="en" sz="1800">
                <a:latin typeface="Georgia"/>
                <a:ea typeface="Georgia"/>
                <a:cs typeface="Georgia"/>
                <a:sym typeface="Georgia"/>
              </a:rPr>
              <a:t>Immigration -- Movement of people to the United States for different reasons, explore purpose of Ellis Island and Angel Island</a:t>
            </a:r>
            <a:endParaRPr sz="1800">
              <a:latin typeface="Georgia"/>
              <a:ea typeface="Georgia"/>
              <a:cs typeface="Georgia"/>
              <a:sym typeface="Georgia"/>
            </a:endParaRPr>
          </a:p>
          <a:p>
            <a:pPr indent="-342900" lvl="1" marL="914400" rtl="0" algn="l">
              <a:spcBef>
                <a:spcPts val="0"/>
              </a:spcBef>
              <a:spcAft>
                <a:spcPts val="0"/>
              </a:spcAft>
              <a:buSzPts val="1800"/>
              <a:buFont typeface="Georgia"/>
              <a:buChar char="○"/>
            </a:pPr>
            <a:r>
              <a:rPr lang="en" sz="1800">
                <a:latin typeface="Georgia"/>
                <a:ea typeface="Georgia"/>
                <a:cs typeface="Georgia"/>
                <a:sym typeface="Georgia"/>
              </a:rPr>
              <a:t>Exploration of the 5 Regions of the United States:</a:t>
            </a:r>
            <a:endParaRPr sz="1800">
              <a:latin typeface="Georgia"/>
              <a:ea typeface="Georgia"/>
              <a:cs typeface="Georgia"/>
              <a:sym typeface="Georgia"/>
            </a:endParaRPr>
          </a:p>
          <a:p>
            <a:pPr indent="-342900" lvl="2" marL="1371600" rtl="0" algn="l">
              <a:spcBef>
                <a:spcPts val="0"/>
              </a:spcBef>
              <a:spcAft>
                <a:spcPts val="0"/>
              </a:spcAft>
              <a:buSzPts val="1800"/>
              <a:buFont typeface="Georgia"/>
              <a:buChar char="■"/>
            </a:pPr>
            <a:r>
              <a:rPr lang="en" sz="1800">
                <a:latin typeface="Georgia"/>
                <a:ea typeface="Georgia"/>
                <a:cs typeface="Georgia"/>
                <a:sym typeface="Georgia"/>
              </a:rPr>
              <a:t>Focus will be on the following:</a:t>
            </a:r>
            <a:endParaRPr sz="1800">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States and Capitals </a:t>
            </a:r>
            <a:endParaRPr sz="1800">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Climate</a:t>
            </a:r>
            <a:endParaRPr>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Landforms</a:t>
            </a:r>
            <a:endParaRPr>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Natural Resources</a:t>
            </a:r>
            <a:endParaRPr>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Bodies of Water</a:t>
            </a:r>
            <a:endParaRPr>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Points of Interest</a:t>
            </a:r>
            <a:endParaRPr>
              <a:latin typeface="Georgia"/>
              <a:ea typeface="Georgia"/>
              <a:cs typeface="Georgia"/>
              <a:sym typeface="Georgia"/>
            </a:endParaRPr>
          </a:p>
          <a:p>
            <a:pPr indent="-342900" lvl="3" marL="1828800" rtl="0" algn="l">
              <a:spcBef>
                <a:spcPts val="0"/>
              </a:spcBef>
              <a:spcAft>
                <a:spcPts val="0"/>
              </a:spcAft>
              <a:buSzPts val="1800"/>
              <a:buFont typeface="Georgia"/>
              <a:buChar char="●"/>
            </a:pPr>
            <a:r>
              <a:rPr lang="en">
                <a:latin typeface="Georgia"/>
                <a:ea typeface="Georgia"/>
                <a:cs typeface="Georgia"/>
                <a:sym typeface="Georgia"/>
              </a:rPr>
              <a:t>Historical Events relevant to that region</a:t>
            </a:r>
            <a:endParaRPr>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3"/>
          <p:cNvSpPr txBox="1"/>
          <p:nvPr/>
        </p:nvSpPr>
        <p:spPr>
          <a:xfrm>
            <a:off x="76775" y="32900"/>
            <a:ext cx="8982000" cy="51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dk1"/>
              </a:solidFill>
              <a:latin typeface="Georgia"/>
              <a:ea typeface="Georgia"/>
              <a:cs typeface="Georgia"/>
              <a:sym typeface="Georgia"/>
            </a:endParaRPr>
          </a:p>
          <a:p>
            <a:pPr indent="0" lvl="0" marL="0" rtl="0" algn="ctr">
              <a:spcBef>
                <a:spcPts val="0"/>
              </a:spcBef>
              <a:spcAft>
                <a:spcPts val="0"/>
              </a:spcAft>
              <a:buNone/>
            </a:pPr>
            <a:r>
              <a:t/>
            </a:r>
            <a:endParaRPr b="1" sz="1800">
              <a:solidFill>
                <a:schemeClr val="dk1"/>
              </a:solidFill>
              <a:latin typeface="Georgia"/>
              <a:ea typeface="Georgia"/>
              <a:cs typeface="Georgia"/>
              <a:sym typeface="Georgia"/>
            </a:endParaRPr>
          </a:p>
          <a:p>
            <a:pPr indent="0" lvl="0" marL="0" rtl="0" algn="ctr">
              <a:spcBef>
                <a:spcPts val="0"/>
              </a:spcBef>
              <a:spcAft>
                <a:spcPts val="0"/>
              </a:spcAft>
              <a:buNone/>
            </a:pPr>
            <a:r>
              <a:t/>
            </a:r>
            <a:endParaRPr b="1" sz="1800">
              <a:solidFill>
                <a:schemeClr val="dk1"/>
              </a:solidFill>
              <a:latin typeface="Georgia"/>
              <a:ea typeface="Georgia"/>
              <a:cs typeface="Georgia"/>
              <a:sym typeface="Georgia"/>
            </a:endParaRPr>
          </a:p>
          <a:p>
            <a:pPr indent="0" lvl="0" marL="0" rtl="0" algn="ctr">
              <a:spcBef>
                <a:spcPts val="0"/>
              </a:spcBef>
              <a:spcAft>
                <a:spcPts val="0"/>
              </a:spcAft>
              <a:buNone/>
            </a:pPr>
            <a:r>
              <a:t/>
            </a:r>
            <a:endParaRPr b="1" sz="1800">
              <a:solidFill>
                <a:schemeClr val="dk1"/>
              </a:solidFill>
              <a:latin typeface="Georgia"/>
              <a:ea typeface="Georgia"/>
              <a:cs typeface="Georgia"/>
              <a:sym typeface="Georgia"/>
            </a:endParaRPr>
          </a:p>
          <a:p>
            <a:pPr indent="0" lvl="0" marL="0" rtl="0" algn="ctr">
              <a:spcBef>
                <a:spcPts val="0"/>
              </a:spcBef>
              <a:spcAft>
                <a:spcPts val="0"/>
              </a:spcAft>
              <a:buNone/>
            </a:pPr>
            <a:r>
              <a:rPr b="1" lang="en" sz="1800">
                <a:solidFill>
                  <a:schemeClr val="dk1"/>
                </a:solidFill>
                <a:latin typeface="Georgia"/>
                <a:ea typeface="Georgia"/>
                <a:cs typeface="Georgia"/>
                <a:sym typeface="Georgia"/>
              </a:rPr>
              <a:t>Writing</a:t>
            </a:r>
            <a:endParaRPr b="1" sz="1800">
              <a:solidFill>
                <a:schemeClr val="dk1"/>
              </a:solidFill>
              <a:latin typeface="Georgia"/>
              <a:ea typeface="Georgia"/>
              <a:cs typeface="Georgia"/>
              <a:sym typeface="Georgia"/>
            </a:endParaRPr>
          </a:p>
          <a:p>
            <a:pPr indent="0" lvl="0" marL="0" rtl="0" algn="ctr">
              <a:spcBef>
                <a:spcPts val="0"/>
              </a:spcBef>
              <a:spcAft>
                <a:spcPts val="0"/>
              </a:spcAft>
              <a:buNone/>
            </a:pPr>
            <a:r>
              <a:t/>
            </a:r>
            <a:endParaRPr b="1"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Focus on the three styles of writing:  Narrative, Expository, and Opinion writing.</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Based upon Wonders Reading Program</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Genre Writing and Write to Source</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Grammar skill based upon Wonders Reading Program </a:t>
            </a:r>
            <a:endParaRPr sz="1800">
              <a:solidFill>
                <a:schemeClr val="dk1"/>
              </a:solidFill>
              <a:latin typeface="Georgia"/>
              <a:ea typeface="Georgia"/>
              <a:cs typeface="Georgia"/>
              <a:sym typeface="Georgia"/>
            </a:endParaRPr>
          </a:p>
          <a:p>
            <a:pPr indent="0" lvl="0" marL="457200" rtl="0" algn="l">
              <a:spcBef>
                <a:spcPts val="0"/>
              </a:spcBef>
              <a:spcAft>
                <a:spcPts val="0"/>
              </a:spcAft>
              <a:buNone/>
            </a:pPr>
            <a:r>
              <a:t/>
            </a:r>
            <a:endParaRPr sz="1800">
              <a:solidFill>
                <a:schemeClr val="dk1"/>
              </a:solidFill>
              <a:latin typeface="Arimo"/>
              <a:ea typeface="Arimo"/>
              <a:cs typeface="Arimo"/>
              <a:sym typeface="Arimo"/>
            </a:endParaRPr>
          </a:p>
          <a:p>
            <a:pPr indent="0" lvl="0" marL="0" rtl="0" algn="l">
              <a:spcBef>
                <a:spcPts val="0"/>
              </a:spcBef>
              <a:spcAft>
                <a:spcPts val="0"/>
              </a:spcAft>
              <a:buNone/>
            </a:pPr>
            <a:r>
              <a:t/>
            </a:r>
            <a:endParaRPr sz="1800">
              <a:solidFill>
                <a:schemeClr val="dk1"/>
              </a:solidFill>
              <a:latin typeface="Arimo"/>
              <a:ea typeface="Arimo"/>
              <a:cs typeface="Arimo"/>
              <a:sym typeface="Arimo"/>
            </a:endParaRPr>
          </a:p>
          <a:p>
            <a:pPr indent="0" lvl="0" marL="0" rtl="0" algn="l">
              <a:spcBef>
                <a:spcPts val="0"/>
              </a:spcBef>
              <a:spcAft>
                <a:spcPts val="0"/>
              </a:spcAft>
              <a:buNone/>
            </a:pPr>
            <a:r>
              <a:t/>
            </a:r>
            <a:endParaRPr sz="1800">
              <a:solidFill>
                <a:schemeClr val="dk1"/>
              </a:solidFill>
              <a:latin typeface="Arimo"/>
              <a:ea typeface="Arimo"/>
              <a:cs typeface="Arimo"/>
              <a:sym typeface="Arimo"/>
            </a:endParaRPr>
          </a:p>
          <a:p>
            <a:pPr indent="0" lvl="0" marL="457200" rtl="0" algn="l">
              <a:spcBef>
                <a:spcPts val="0"/>
              </a:spcBef>
              <a:spcAft>
                <a:spcPts val="0"/>
              </a:spcAft>
              <a:buNone/>
            </a:pPr>
            <a:r>
              <a:t/>
            </a:r>
            <a:endParaRPr sz="1800">
              <a:solidFill>
                <a:schemeClr val="dk1"/>
              </a:solidFill>
              <a:latin typeface="Arimo"/>
              <a:ea typeface="Arimo"/>
              <a:cs typeface="Arimo"/>
              <a:sym typeface="Arimo"/>
            </a:endParaRPr>
          </a:p>
          <a:p>
            <a:pPr indent="0" lvl="0" marL="0" rtl="0" algn="l">
              <a:spcBef>
                <a:spcPts val="0"/>
              </a:spcBef>
              <a:spcAft>
                <a:spcPts val="0"/>
              </a:spcAft>
              <a:buNone/>
            </a:pPr>
            <a:r>
              <a:t/>
            </a:r>
            <a:endParaRPr sz="1800">
              <a:solidFill>
                <a:schemeClr val="dk1"/>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76" name="Google Shape;76;p14"/>
          <p:cNvSpPr txBox="1"/>
          <p:nvPr/>
        </p:nvSpPr>
        <p:spPr>
          <a:xfrm>
            <a:off x="81000" y="33000"/>
            <a:ext cx="8982000" cy="511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3600">
              <a:solidFill>
                <a:srgbClr val="38761D"/>
              </a:solidFill>
              <a:highlight>
                <a:srgbClr val="F3F3F3"/>
              </a:highlight>
            </a:endParaRPr>
          </a:p>
          <a:p>
            <a:pPr indent="0" lvl="0" marL="0" rtl="0" algn="ctr">
              <a:spcBef>
                <a:spcPts val="0"/>
              </a:spcBef>
              <a:spcAft>
                <a:spcPts val="0"/>
              </a:spcAft>
              <a:buClr>
                <a:schemeClr val="dk1"/>
              </a:buClr>
              <a:buSzPts val="1100"/>
              <a:buFont typeface="Arial"/>
              <a:buNone/>
            </a:pPr>
            <a:r>
              <a:rPr b="1" lang="en" sz="2400">
                <a:solidFill>
                  <a:schemeClr val="dk1"/>
                </a:solidFill>
                <a:latin typeface="Georgia"/>
                <a:ea typeface="Georgia"/>
                <a:cs typeface="Georgia"/>
                <a:sym typeface="Georgia"/>
              </a:rPr>
              <a:t>Wonders Reading Program</a:t>
            </a:r>
            <a:endParaRPr b="1" sz="2400">
              <a:solidFill>
                <a:schemeClr val="dk1"/>
              </a:solidFill>
              <a:latin typeface="Georgia"/>
              <a:ea typeface="Georgia"/>
              <a:cs typeface="Georgia"/>
              <a:sym typeface="Georgia"/>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Aligned with common core standards</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Includes informational text and a variety of genres</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Each week covers a new concept and essential question that links all literature</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sz="1800">
                <a:solidFill>
                  <a:schemeClr val="dk1"/>
                </a:solidFill>
                <a:latin typeface="Georgia"/>
                <a:ea typeface="Georgia"/>
                <a:cs typeface="Georgia"/>
                <a:sym typeface="Georgia"/>
              </a:rPr>
              <a:t>Includes comprehension strategies and skills as well as close reading of texts</a:t>
            </a:r>
            <a:endParaRPr sz="1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solidFill>
                <a:schemeClr val="dk1"/>
              </a:solidFill>
              <a:latin typeface="Georgia"/>
              <a:ea typeface="Georgia"/>
              <a:cs typeface="Georgia"/>
              <a:sym typeface="Georgia"/>
            </a:endParaRPr>
          </a:p>
          <a:p>
            <a:pPr indent="0" lvl="0" marL="457200" rtl="0" algn="l">
              <a:spcBef>
                <a:spcPts val="0"/>
              </a:spcBef>
              <a:spcAft>
                <a:spcPts val="0"/>
              </a:spcAft>
              <a:buClr>
                <a:schemeClr val="dk1"/>
              </a:buClr>
              <a:buSzPts val="1100"/>
              <a:buFont typeface="Arial"/>
              <a:buNone/>
            </a:pPr>
            <a:r>
              <a:rPr lang="en" sz="2000">
                <a:solidFill>
                  <a:schemeClr val="dk1"/>
                </a:solidFill>
                <a:latin typeface="Georgia"/>
                <a:ea typeface="Georgia"/>
                <a:cs typeface="Georgia"/>
                <a:sym typeface="Georgia"/>
              </a:rPr>
              <a:t>This series incorporates reading, grammar, and writing .</a:t>
            </a:r>
            <a:endParaRPr>
              <a:solidFill>
                <a:schemeClr val="dk1"/>
              </a:solidFill>
              <a:latin typeface="Georgia"/>
              <a:ea typeface="Georgia"/>
              <a:cs typeface="Georgia"/>
              <a:sym typeface="Georgia"/>
            </a:endParaRPr>
          </a:p>
          <a:p>
            <a:pPr indent="0" lvl="0" marL="0" rtl="0" algn="ctr">
              <a:spcBef>
                <a:spcPts val="0"/>
              </a:spcBef>
              <a:spcAft>
                <a:spcPts val="0"/>
              </a:spcAft>
              <a:buNone/>
            </a:pPr>
            <a:r>
              <a:t/>
            </a:r>
            <a:endParaRPr b="1" sz="3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 name="Google Shape;82;p15"/>
          <p:cNvSpPr txBox="1"/>
          <p:nvPr/>
        </p:nvSpPr>
        <p:spPr>
          <a:xfrm>
            <a:off x="582350" y="925625"/>
            <a:ext cx="7540800" cy="41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Impact"/>
                <a:ea typeface="Impact"/>
                <a:cs typeface="Impact"/>
                <a:sym typeface="Impact"/>
              </a:rPr>
              <a:t> </a:t>
            </a:r>
            <a:endParaRPr>
              <a:latin typeface="Impact"/>
              <a:ea typeface="Impact"/>
              <a:cs typeface="Impact"/>
              <a:sym typeface="Impact"/>
            </a:endParaRPr>
          </a:p>
        </p:txBody>
      </p:sp>
      <p:sp>
        <p:nvSpPr>
          <p:cNvPr id="83" name="Google Shape;83;p15"/>
          <p:cNvSpPr txBox="1"/>
          <p:nvPr/>
        </p:nvSpPr>
        <p:spPr>
          <a:xfrm>
            <a:off x="2217600" y="418800"/>
            <a:ext cx="4425600" cy="8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Georgia"/>
                <a:ea typeface="Georgia"/>
                <a:cs typeface="Georgia"/>
                <a:sym typeface="Georgia"/>
              </a:rPr>
              <a:t>Homework</a:t>
            </a:r>
            <a:endParaRPr b="1" sz="3600">
              <a:latin typeface="Georgia"/>
              <a:ea typeface="Georgia"/>
              <a:cs typeface="Georgia"/>
              <a:sym typeface="Georgia"/>
            </a:endParaRPr>
          </a:p>
        </p:txBody>
      </p:sp>
      <p:sp>
        <p:nvSpPr>
          <p:cNvPr id="84" name="Google Shape;84;p15"/>
          <p:cNvSpPr txBox="1"/>
          <p:nvPr/>
        </p:nvSpPr>
        <p:spPr>
          <a:xfrm>
            <a:off x="618950" y="1184675"/>
            <a:ext cx="7467600" cy="3604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Georgia"/>
              <a:buChar char="❖"/>
            </a:pPr>
            <a:r>
              <a:rPr b="1" lang="en">
                <a:latin typeface="Georgia"/>
                <a:ea typeface="Georgia"/>
                <a:cs typeface="Georgia"/>
                <a:sym typeface="Georgia"/>
              </a:rPr>
              <a:t>We give homework Monday through Thursday so that we can assess what the students have learned in class.</a:t>
            </a:r>
            <a:endParaRPr b="1">
              <a:latin typeface="Georgia"/>
              <a:ea typeface="Georgia"/>
              <a:cs typeface="Georgia"/>
              <a:sym typeface="Georgia"/>
            </a:endParaRPr>
          </a:p>
          <a:p>
            <a:pPr indent="0" lvl="0" marL="0" rtl="0" algn="l">
              <a:spcBef>
                <a:spcPts val="0"/>
              </a:spcBef>
              <a:spcAft>
                <a:spcPts val="0"/>
              </a:spcAft>
              <a:buNone/>
            </a:pPr>
            <a:r>
              <a:t/>
            </a:r>
            <a:endParaRPr b="1">
              <a:latin typeface="Georgia"/>
              <a:ea typeface="Georgia"/>
              <a:cs typeface="Georgia"/>
              <a:sym typeface="Georgia"/>
            </a:endParaRPr>
          </a:p>
          <a:p>
            <a:pPr indent="-317500" lvl="0" marL="457200" rtl="0" algn="l">
              <a:spcBef>
                <a:spcPts val="0"/>
              </a:spcBef>
              <a:spcAft>
                <a:spcPts val="0"/>
              </a:spcAft>
              <a:buSzPts val="1400"/>
              <a:buFont typeface="Georgia"/>
              <a:buChar char="❖"/>
            </a:pPr>
            <a:r>
              <a:rPr b="1" lang="en">
                <a:latin typeface="Georgia"/>
                <a:ea typeface="Georgia"/>
                <a:cs typeface="Georgia"/>
                <a:sym typeface="Georgia"/>
              </a:rPr>
              <a:t>The amount of time spent on homework has been allotted by the district. You can find this information in the student handbook. Fourth grade students should receive no more than 75 minutes of homework each night which includes the assigned math homework, practicing math facts, and nightly reading. </a:t>
            </a:r>
            <a:endParaRPr b="1">
              <a:latin typeface="Georgia"/>
              <a:ea typeface="Georgia"/>
              <a:cs typeface="Georgia"/>
              <a:sym typeface="Georgia"/>
            </a:endParaRPr>
          </a:p>
          <a:p>
            <a:pPr indent="0" lvl="0" marL="0" rtl="0" algn="l">
              <a:spcBef>
                <a:spcPts val="0"/>
              </a:spcBef>
              <a:spcAft>
                <a:spcPts val="0"/>
              </a:spcAft>
              <a:buNone/>
            </a:pPr>
            <a:r>
              <a:t/>
            </a:r>
            <a:endParaRPr b="1">
              <a:latin typeface="Georgia"/>
              <a:ea typeface="Georgia"/>
              <a:cs typeface="Georgia"/>
              <a:sym typeface="Georgia"/>
            </a:endParaRPr>
          </a:p>
          <a:p>
            <a:pPr indent="-317500" lvl="0" marL="457200" rtl="0" algn="l">
              <a:spcBef>
                <a:spcPts val="0"/>
              </a:spcBef>
              <a:spcAft>
                <a:spcPts val="0"/>
              </a:spcAft>
              <a:buSzPts val="1400"/>
              <a:buFont typeface="Georgia"/>
              <a:buChar char="❖"/>
            </a:pPr>
            <a:r>
              <a:rPr b="1" lang="en">
                <a:latin typeface="Georgia"/>
                <a:ea typeface="Georgia"/>
                <a:cs typeface="Georgia"/>
                <a:sym typeface="Georgia"/>
              </a:rPr>
              <a:t>Each teacher takes the time to make sure the homework is posted in the room. It is the student's responsibility to write the homework in the agenda, place it in their backpacks, complete it at home, and then return it to school the next day.</a:t>
            </a:r>
            <a:endParaRPr b="1">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Google Shape;90;p16"/>
          <p:cNvSpPr txBox="1"/>
          <p:nvPr/>
        </p:nvSpPr>
        <p:spPr>
          <a:xfrm>
            <a:off x="1445450" y="1270550"/>
            <a:ext cx="6118800" cy="71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Georgia"/>
                <a:ea typeface="Georgia"/>
                <a:cs typeface="Georgia"/>
                <a:sym typeface="Georgia"/>
              </a:rPr>
              <a:t>Thank You for Coming!</a:t>
            </a:r>
            <a:endParaRPr b="1" sz="3600">
              <a:latin typeface="Georgia"/>
              <a:ea typeface="Georgia"/>
              <a:cs typeface="Georgia"/>
              <a:sym typeface="Georgia"/>
            </a:endParaRPr>
          </a:p>
          <a:p>
            <a:pPr indent="0" lvl="0" marL="0" rtl="0" algn="ctr">
              <a:spcBef>
                <a:spcPts val="0"/>
              </a:spcBef>
              <a:spcAft>
                <a:spcPts val="0"/>
              </a:spcAft>
              <a:buNone/>
            </a:pPr>
            <a:r>
              <a:t/>
            </a:r>
            <a:endParaRPr>
              <a:highlight>
                <a:srgbClr val="F3F3F3"/>
              </a:highlight>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