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Architects Daughter"/>
      <p:regular r:id="rId13"/>
    </p:embeddedFont>
    <p:embeddedFont>
      <p:font typeface="Nuni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F36EBE-0938-453C-8445-99AF581E5C84}">
  <a:tblStyle styleId="{78F36EBE-0938-453C-8445-99AF581E5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Merriweather-boldItalic.fntdata"/><Relationship Id="rId13" Type="http://schemas.openxmlformats.org/officeDocument/2006/relationships/font" Target="fonts/ArchitectsDaughter-regular.fntdata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erriweather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erriweather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4d824c7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4d824c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b23ed09a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b23ed09a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264183d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264183d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264183dd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264183dd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33A4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26ff1e61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26ff1e61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ctrTitle"/>
          </p:nvPr>
        </p:nvSpPr>
        <p:spPr>
          <a:xfrm>
            <a:off x="1891353" y="86780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Welcome to </a:t>
            </a:r>
            <a:endParaRPr sz="4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Curriculum Night! </a:t>
            </a:r>
            <a:endParaRPr sz="4000">
              <a:solidFill>
                <a:schemeClr val="accent1"/>
              </a:solidFill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000" y="2315900"/>
            <a:ext cx="1938550" cy="210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200" y="2315900"/>
            <a:ext cx="2987699" cy="227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550" y="867800"/>
            <a:ext cx="2270349" cy="227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899" y="1285049"/>
            <a:ext cx="1700552" cy="170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819150" y="5771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MUSIC CLASS WITH MR. MORROW &amp; MRS. CARUSO</a:t>
            </a:r>
            <a:endParaRPr sz="2300"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819150" y="1142625"/>
            <a:ext cx="75057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Students will have a hands on musical experience!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They will: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Write music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Listen to music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Create music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Describe sound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This year, 3rd and 4th graders are able to play a string instrument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5th Graders have the opportunity to play in the concert band.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4" name="Google Shape;184;p26"/>
          <p:cNvSpPr txBox="1"/>
          <p:nvPr/>
        </p:nvSpPr>
        <p:spPr>
          <a:xfrm rot="-1157113">
            <a:off x="4245358" y="1447089"/>
            <a:ext cx="2186387" cy="20163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rchitects Daughter"/>
                <a:ea typeface="Architects Daughter"/>
                <a:cs typeface="Architects Daughter"/>
                <a:sym typeface="Architects Daughter"/>
              </a:rPr>
              <a:t>Please bear with us. Concerts are still up in the air due to Covid.. We promise we will keep you updated as the year goes on! </a:t>
            </a:r>
            <a:endParaRPr b="1" sz="17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300" y="993625"/>
            <a:ext cx="3454700" cy="34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000" y="383591"/>
            <a:ext cx="1421001" cy="334648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/>
          <p:nvPr/>
        </p:nvSpPr>
        <p:spPr>
          <a:xfrm>
            <a:off x="-302825" y="2820789"/>
            <a:ext cx="9749646" cy="2579418"/>
          </a:xfrm>
          <a:prstGeom prst="irregularSeal1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1654800" y="437625"/>
            <a:ext cx="5834400" cy="6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Art at SWIS with Mrs. Bieksha</a:t>
            </a:r>
            <a:endParaRPr b="1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 rot="-1202559">
            <a:off x="531498" y="982670"/>
            <a:ext cx="2441354" cy="1385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INCLUDES:</a:t>
            </a:r>
            <a:endParaRPr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1105450" y="1641725"/>
            <a:ext cx="7093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Introduction of art media, tools, techniques, and art history.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Experimentation and exploration.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Emphasis on creativity,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individuality, and acceptance of diversity.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Student Portfolio - Kept in the art room for the semester, in preparation for the “all inclusive” Arts Festival held in May (more info to come).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1581400" y="3587700"/>
            <a:ext cx="614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Art Room, every student is the creator, decision maker, inventor, and boss of their own art work!</a:t>
            </a:r>
            <a:endParaRPr sz="17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2198100" y="4172875"/>
            <a:ext cx="474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“THERE IS NO SUCH THING AS ‘WRONG’ IN ART!”</a:t>
            </a:r>
            <a:endParaRPr b="1" sz="1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1465200" y="341950"/>
            <a:ext cx="62136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Technology/STEM with Ms. O’Connor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783850" y="954250"/>
            <a:ext cx="53994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15">
                <a:latin typeface="Muli"/>
                <a:ea typeface="Muli"/>
                <a:cs typeface="Muli"/>
                <a:sym typeface="Muli"/>
              </a:rPr>
              <a:t>We are going to have a </a:t>
            </a:r>
            <a:r>
              <a:rPr b="1" lang="en" sz="1815">
                <a:latin typeface="Muli"/>
                <a:ea typeface="Muli"/>
                <a:cs typeface="Muli"/>
                <a:sym typeface="Muli"/>
              </a:rPr>
              <a:t>BLAST </a:t>
            </a:r>
            <a:r>
              <a:rPr lang="en" sz="1815">
                <a:latin typeface="Muli"/>
                <a:ea typeface="Muli"/>
                <a:cs typeface="Muli"/>
                <a:sym typeface="Muli"/>
              </a:rPr>
              <a:t>in Tech this year!</a:t>
            </a:r>
            <a:endParaRPr sz="1815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en" sz="17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Your students will have an opportunity to explore the </a:t>
            </a:r>
            <a:r>
              <a:rPr b="1" lang="en" sz="17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w</a:t>
            </a:r>
            <a:r>
              <a:rPr b="1" lang="en" sz="17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orld of technology and STEM within their classroom through three main units.</a:t>
            </a:r>
            <a:r>
              <a:rPr b="1" lang="en" sz="1700">
                <a:solidFill>
                  <a:srgbClr val="FFD966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615">
              <a:solidFill>
                <a:srgbClr val="FFD966"/>
              </a:solidFill>
              <a:latin typeface="Muli"/>
              <a:ea typeface="Muli"/>
              <a:cs typeface="Muli"/>
              <a:sym typeface="Muli"/>
            </a:endParaRPr>
          </a:p>
        </p:txBody>
      </p:sp>
      <p:graphicFrame>
        <p:nvGraphicFramePr>
          <p:cNvPr id="203" name="Google Shape;203;p28"/>
          <p:cNvGraphicFramePr/>
          <p:nvPr/>
        </p:nvGraphicFramePr>
        <p:xfrm>
          <a:off x="783850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{78F36EBE-0938-453C-8445-99AF581E5C84}</a:tableStyleId>
              </a:tblPr>
              <a:tblGrid>
                <a:gridCol w="2525425"/>
                <a:gridCol w="2525425"/>
                <a:gridCol w="2525425"/>
              </a:tblGrid>
              <a:tr h="4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1155C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Digital Citizenship</a:t>
                      </a:r>
                      <a:endParaRPr b="1" sz="2000">
                        <a:solidFill>
                          <a:srgbClr val="1155C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1155C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Engineering</a:t>
                      </a:r>
                      <a:endParaRPr b="1" sz="2000">
                        <a:solidFill>
                          <a:srgbClr val="1155C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1155C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Coding</a:t>
                      </a:r>
                      <a:endParaRPr b="1" sz="2000">
                        <a:solidFill>
                          <a:srgbClr val="1155C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</a:tr>
              <a:tr h="142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Students 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will be able to safely, responsibly, and creatively navigate the modern digital world.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uli"/>
                          <a:ea typeface="Muli"/>
                          <a:cs typeface="Muli"/>
                          <a:sym typeface="Muli"/>
                        </a:rPr>
                        <a:t>Hands on activities will give our students a chance to use their imaginations to solve real world problems.</a:t>
                      </a:r>
                      <a:endParaRPr sz="17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uli"/>
                          <a:ea typeface="Muli"/>
                          <a:cs typeface="Muli"/>
                          <a:sym typeface="Muli"/>
                        </a:rPr>
                        <a:t>Students will learn basic coding skills that they can relate to real life concepts and ignite their enthusiasm for STEM.  </a:t>
                      </a:r>
                      <a:endParaRPr sz="16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700" y="829925"/>
            <a:ext cx="2336000" cy="1866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0" y="207225"/>
            <a:ext cx="4550700" cy="9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latin typeface="Architects Daughter"/>
                <a:ea typeface="Architects Daughter"/>
                <a:cs typeface="Architects Daughter"/>
                <a:sym typeface="Architects Daughter"/>
              </a:rPr>
              <a:t>Physical Education</a:t>
            </a:r>
            <a:endParaRPr b="1" sz="322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20">
                <a:latin typeface="Architects Daughter"/>
                <a:ea typeface="Architects Daughter"/>
                <a:cs typeface="Architects Daughter"/>
                <a:sym typeface="Architects Daughter"/>
              </a:rPr>
              <a:t>with Mr. Moriarty &amp; Mrs. Shane</a:t>
            </a:r>
            <a:endParaRPr b="1" sz="202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71750" y="1531100"/>
            <a:ext cx="4424700" cy="29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   </a:t>
            </a:r>
            <a:r>
              <a:rPr lang="en" sz="20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Areas of Focus</a:t>
            </a:r>
            <a:r>
              <a:rPr lang="en" sz="2000" u="sng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:</a:t>
            </a:r>
            <a:endParaRPr sz="2000" u="sng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Effort</a:t>
            </a:r>
            <a:r>
              <a:rPr lang="en" sz="16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- Try your hardest, it is OK to make mistakes, just give it your best shot!</a:t>
            </a:r>
            <a:endParaRPr sz="16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Sportsmanship</a:t>
            </a:r>
            <a:r>
              <a:rPr lang="en" sz="16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- Be a good classmate (supportive, kind, positive) </a:t>
            </a:r>
            <a:endParaRPr sz="16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Teamwork</a:t>
            </a:r>
            <a:r>
              <a:rPr lang="en" sz="16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- include all others, cooperate, listen to peers</a:t>
            </a:r>
            <a:endParaRPr sz="16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1" name="Google Shape;211;p29"/>
          <p:cNvSpPr txBox="1"/>
          <p:nvPr>
            <p:ph idx="2" type="body"/>
          </p:nvPr>
        </p:nvSpPr>
        <p:spPr>
          <a:xfrm>
            <a:off x="4935175" y="299525"/>
            <a:ext cx="3999900" cy="25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Required Footwear</a:t>
            </a:r>
            <a:r>
              <a:rPr lang="en" sz="20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:</a:t>
            </a:r>
            <a:r>
              <a:rPr lang="en" sz="15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15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Must be rubber soled, closed toe and strapped to foot (no boots, sandals, heels)</a:t>
            </a:r>
            <a:endParaRPr sz="15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If student is sick or injured</a:t>
            </a:r>
            <a:r>
              <a:rPr lang="en" sz="20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:</a:t>
            </a:r>
            <a:endParaRPr sz="20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Please send in a doctor’s note, or email the PE teacher</a:t>
            </a:r>
            <a:endParaRPr sz="15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230300" y="4391200"/>
            <a:ext cx="8601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don’t have to be the best athlete to succeed in PE, just try your best!</a:t>
            </a:r>
            <a:endParaRPr sz="19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